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2"/>
  </p:notesMasterIdLst>
  <p:handoutMasterIdLst>
    <p:handoutMasterId r:id="rId23"/>
  </p:handoutMasterIdLst>
  <p:sldIdLst>
    <p:sldId id="278" r:id="rId2"/>
    <p:sldId id="334" r:id="rId3"/>
    <p:sldId id="319" r:id="rId4"/>
    <p:sldId id="336" r:id="rId5"/>
    <p:sldId id="339" r:id="rId6"/>
    <p:sldId id="338" r:id="rId7"/>
    <p:sldId id="340" r:id="rId8"/>
    <p:sldId id="342" r:id="rId9"/>
    <p:sldId id="341" r:id="rId10"/>
    <p:sldId id="262" r:id="rId11"/>
    <p:sldId id="343" r:id="rId12"/>
    <p:sldId id="321" r:id="rId13"/>
    <p:sldId id="307" r:id="rId14"/>
    <p:sldId id="315" r:id="rId15"/>
    <p:sldId id="344" r:id="rId16"/>
    <p:sldId id="345" r:id="rId17"/>
    <p:sldId id="314" r:id="rId18"/>
    <p:sldId id="323" r:id="rId19"/>
    <p:sldId id="316" r:id="rId20"/>
    <p:sldId id="346"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66" d="100"/>
          <a:sy n="66" d="100"/>
        </p:scale>
        <p:origin x="150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4ED0AA-6C8C-42E5-BBB8-FFE9CE524397}" type="datetimeFigureOut">
              <a:rPr lang="en-AU" smtClean="0"/>
              <a:t>3/08/2023</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86A112C-3A36-4472-ABCA-4EEE55D122E4}" type="slidenum">
              <a:rPr lang="en-AU" smtClean="0"/>
              <a:t>‹#›</a:t>
            </a:fld>
            <a:endParaRPr lang="en-AU"/>
          </a:p>
        </p:txBody>
      </p:sp>
    </p:spTree>
    <p:extLst>
      <p:ext uri="{BB962C8B-B14F-4D97-AF65-F5344CB8AC3E}">
        <p14:creationId xmlns:p14="http://schemas.microsoft.com/office/powerpoint/2010/main" val="1856749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F2517D-3D53-4D21-9302-78885830E6DE}" type="datetimeFigureOut">
              <a:rPr lang="en-AU" smtClean="0"/>
              <a:t>3/08/2023</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44E498-E6E7-43FB-B34B-C293D5D4F816}" type="slidenum">
              <a:rPr lang="en-AU" smtClean="0"/>
              <a:t>‹#›</a:t>
            </a:fld>
            <a:endParaRPr lang="en-AU"/>
          </a:p>
        </p:txBody>
      </p:sp>
    </p:spTree>
    <p:extLst>
      <p:ext uri="{BB962C8B-B14F-4D97-AF65-F5344CB8AC3E}">
        <p14:creationId xmlns:p14="http://schemas.microsoft.com/office/powerpoint/2010/main" val="48083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C8A432C8-69A7-458B-9684-2BFA64B31948}"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876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CC057FC-95B6-4D89-AFDA-ABA33EE921E5}"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EC4549AC-EB31-477F-92A9-B1988E232878}"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6396A3A3-94A6-4E5B-AF39-173ACA3E61CC}"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9933D019-A32C-4EAD-B8E6-DBDA699692FD}"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CCEBA98F-560C-4997-81C4-81D4D9187EAB}"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150972B2-CA5C-437D-87D0-8081271A9E4B}" type="datetime2">
              <a:rPr lang="en-US" smtClean="0"/>
              <a:t>Thursday, August 3, 2023</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79CD4847-11EF-4466-A8AD-85CDB7B49118}" type="datetime2">
              <a:rPr lang="en-US" smtClean="0"/>
              <a:t>Thursday, August 3, 2023</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F168457A-3AB9-4880-8A0C-9F8524491207}" type="datetime2">
              <a:rPr lang="en-US" smtClean="0"/>
              <a:t>Thursday, August 3, 2023</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3FE976D3-5B7F-4300-ABED-C91F1B2AE209}"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EBDC1E59-17DD-41CE-97CA-624A472382D4}"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ook cover with a dragonfly&#10;&#10;Description automatically generated">
            <a:extLst>
              <a:ext uri="{FF2B5EF4-FFF2-40B4-BE49-F238E27FC236}">
                <a16:creationId xmlns:a16="http://schemas.microsoft.com/office/drawing/2014/main" id="{63444ED5-CF69-158C-203E-B7F97613B91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504" y="6021288"/>
            <a:ext cx="538893" cy="763432"/>
          </a:xfrm>
          <a:prstGeom prst="rect">
            <a:avLst/>
          </a:prstGeom>
        </p:spPr>
      </p:pic>
      <p:pic>
        <p:nvPicPr>
          <p:cNvPr id="9" name="Picture 8" descr="A logo with a letter and text&#10;&#10;Description automatically generated">
            <a:extLst>
              <a:ext uri="{FF2B5EF4-FFF2-40B4-BE49-F238E27FC236}">
                <a16:creationId xmlns:a16="http://schemas.microsoft.com/office/drawing/2014/main" id="{462A17B8-BFF6-BF3E-5BA5-2CC8BB17CA5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65386" y="6242212"/>
            <a:ext cx="478126" cy="457924"/>
          </a:xfrm>
          <a:prstGeom prst="rect">
            <a:avLst/>
          </a:prstGeom>
        </p:spPr>
      </p:pic>
      <p:sp>
        <p:nvSpPr>
          <p:cNvPr id="11" name="TextBox 12">
            <a:extLst>
              <a:ext uri="{FF2B5EF4-FFF2-40B4-BE49-F238E27FC236}">
                <a16:creationId xmlns:a16="http://schemas.microsoft.com/office/drawing/2014/main" id="{FB90EC0B-6DF0-4DC6-AE20-C6ABCAB5F564}"/>
              </a:ext>
            </a:extLst>
          </p:cNvPr>
          <p:cNvSpPr txBox="1"/>
          <p:nvPr userDrawn="1"/>
        </p:nvSpPr>
        <p:spPr>
          <a:xfrm>
            <a:off x="2411761" y="6553888"/>
            <a:ext cx="432048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t>© Alexandra Coghlan 2023 Introduction to Sustainable Tourism 2</a:t>
            </a:r>
            <a:r>
              <a:rPr lang="en-GB" sz="900" b="1" baseline="30000" dirty="0"/>
              <a:t>nd</a:t>
            </a:r>
            <a:r>
              <a:rPr lang="en-GB" sz="900" b="1" dirty="0"/>
              <a:t> </a:t>
            </a:r>
            <a:r>
              <a:rPr lang="en-GB" sz="900" b="1" dirty="0" err="1"/>
              <a:t>edn</a:t>
            </a:r>
            <a:endParaRPr lang="en-GB" sz="900" b="1"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1H0qTm7wNjk?feature=oembed" TargetMode="External"/><Relationship Id="rId1" Type="http://schemas.openxmlformats.org/officeDocument/2006/relationships/video" Target="https://www.youtube.com/embed/IvUU8joBb1Q?feature=oembed"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p:cNvSpPr>
            <a:spLocks noGrp="1"/>
          </p:cNvSpPr>
          <p:nvPr>
            <p:ph type="title"/>
          </p:nvPr>
        </p:nvSpPr>
        <p:spPr>
          <a:xfrm>
            <a:off x="628650" y="4555055"/>
            <a:ext cx="5174047" cy="1723125"/>
          </a:xfrm>
        </p:spPr>
        <p:txBody>
          <a:bodyPr vert="horz" lIns="91440" tIns="45720" rIns="91440" bIns="45720" rtlCol="0" anchor="ctr">
            <a:normAutofit fontScale="90000"/>
          </a:bodyPr>
          <a:lstStyle/>
          <a:p>
            <a:pPr algn="r">
              <a:lnSpc>
                <a:spcPct val="90000"/>
              </a:lnSpc>
            </a:pPr>
            <a:r>
              <a:rPr lang="en-US" sz="4700" dirty="0">
                <a:solidFill>
                  <a:schemeClr val="tx1"/>
                </a:solidFill>
              </a:rPr>
              <a:t>Systems thinking &amp; Tourism </a:t>
            </a:r>
            <a:endParaRPr lang="en-US" sz="4700" kern="1200" dirty="0">
              <a:solidFill>
                <a:schemeClr val="tx1"/>
              </a:solidFill>
              <a:latin typeface="+mj-lt"/>
              <a:ea typeface="+mj-ea"/>
              <a:cs typeface="+mj-cs"/>
            </a:endParaRPr>
          </a:p>
        </p:txBody>
      </p:sp>
      <p:sp>
        <p:nvSpPr>
          <p:cNvPr id="21" name="Oval 2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5" name="Oval 2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29" name="Straight Connector 2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311896" y="6455093"/>
            <a:ext cx="274320" cy="273844"/>
          </a:xfrm>
          <a:prstGeom prst="ellipse">
            <a:avLst/>
          </a:prstGeom>
          <a:solidFill>
            <a:srgbClr val="7F7F7F"/>
          </a:solidFill>
        </p:spPr>
        <p:txBody>
          <a:bodyPr vert="horz" lIns="91440" tIns="45720" rIns="91440" bIns="45720" rtlCol="0" anchor="ctr">
            <a:normAutofit/>
          </a:bodyPr>
          <a:lstStyle/>
          <a:p>
            <a:pPr algn="ctr">
              <a:lnSpc>
                <a:spcPct val="90000"/>
              </a:lnSpc>
              <a:spcAft>
                <a:spcPts val="600"/>
              </a:spcAft>
            </a:pPr>
            <a:fld id="{0CFEC368-1D7A-4F81-ABF6-AE0E36BAF64C}" type="slidenum">
              <a:rPr lang="en-US" sz="700"/>
              <a:pPr algn="ctr">
                <a:lnSpc>
                  <a:spcPct val="90000"/>
                </a:lnSpc>
                <a:spcAft>
                  <a:spcPts val="600"/>
                </a:spcAft>
              </a:pPr>
              <a:t>1</a:t>
            </a:fld>
            <a:endParaRPr lang="en-US" sz="700"/>
          </a:p>
        </p:txBody>
      </p:sp>
      <p:sp>
        <p:nvSpPr>
          <p:cNvPr id="5" name="Rectangle 4">
            <a:extLst>
              <a:ext uri="{FF2B5EF4-FFF2-40B4-BE49-F238E27FC236}">
                <a16:creationId xmlns:a16="http://schemas.microsoft.com/office/drawing/2014/main" id="{90E5379D-69D2-4836-861E-2489CE3999A1}"/>
              </a:ext>
            </a:extLst>
          </p:cNvPr>
          <p:cNvSpPr/>
          <p:nvPr/>
        </p:nvSpPr>
        <p:spPr>
          <a:xfrm>
            <a:off x="6295675" y="4579718"/>
            <a:ext cx="2016221"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Lecture 2 </a:t>
            </a:r>
          </a:p>
        </p:txBody>
      </p:sp>
    </p:spTree>
    <p:extLst>
      <p:ext uri="{BB962C8B-B14F-4D97-AF65-F5344CB8AC3E}">
        <p14:creationId xmlns:p14="http://schemas.microsoft.com/office/powerpoint/2010/main" val="22766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5A5B-2B74-6896-8036-BD9D81FB7F9F}"/>
              </a:ext>
            </a:extLst>
          </p:cNvPr>
          <p:cNvSpPr>
            <a:spLocks noGrp="1"/>
          </p:cNvSpPr>
          <p:nvPr>
            <p:ph type="title"/>
          </p:nvPr>
        </p:nvSpPr>
        <p:spPr>
          <a:xfrm>
            <a:off x="803580" y="1174451"/>
            <a:ext cx="7765322" cy="832495"/>
          </a:xfrm>
        </p:spPr>
        <p:txBody>
          <a:bodyPr>
            <a:normAutofit/>
          </a:bodyPr>
          <a:lstStyle/>
          <a:p>
            <a:r>
              <a:rPr lang="en-AU" sz="3000" dirty="0">
                <a:solidFill>
                  <a:schemeClr val="accent4"/>
                </a:solidFill>
              </a:rPr>
              <a:t>Meadows’ intervention points </a:t>
            </a:r>
          </a:p>
        </p:txBody>
      </p:sp>
      <p:sp>
        <p:nvSpPr>
          <p:cNvPr id="3" name="Content Placeholder 2">
            <a:extLst>
              <a:ext uri="{FF2B5EF4-FFF2-40B4-BE49-F238E27FC236}">
                <a16:creationId xmlns:a16="http://schemas.microsoft.com/office/drawing/2014/main" id="{CC76B8A5-A833-E7F4-5027-B87F7391872A}"/>
              </a:ext>
            </a:extLst>
          </p:cNvPr>
          <p:cNvSpPr>
            <a:spLocks noGrp="1"/>
          </p:cNvSpPr>
          <p:nvPr>
            <p:ph idx="1"/>
          </p:nvPr>
        </p:nvSpPr>
        <p:spPr>
          <a:xfrm>
            <a:off x="827584" y="2016182"/>
            <a:ext cx="8454265" cy="4396926"/>
          </a:xfrm>
        </p:spPr>
        <p:txBody>
          <a:bodyPr>
            <a:normAutofit fontScale="70000" lnSpcReduction="20000"/>
          </a:bodyPr>
          <a:lstStyle/>
          <a:p>
            <a:pPr marL="23971" indent="10547">
              <a:lnSpc>
                <a:spcPct val="120000"/>
              </a:lnSpc>
              <a:spcAft>
                <a:spcPts val="362"/>
              </a:spcAft>
              <a:buNone/>
            </a:pPr>
            <a:r>
              <a:rPr lang="en-GB" b="1" i="0" dirty="0">
                <a:solidFill>
                  <a:schemeClr val="accent4"/>
                </a:solidFill>
                <a:effectLst/>
              </a:rPr>
              <a:t>12. Constants, parameters, numbers (such as subsidies, taxes, standards).</a:t>
            </a:r>
            <a:br>
              <a:rPr lang="en-GB" b="1" dirty="0">
                <a:solidFill>
                  <a:schemeClr val="accent4"/>
                </a:solidFill>
              </a:rPr>
            </a:br>
            <a:r>
              <a:rPr lang="en-GB" b="1" i="0" dirty="0">
                <a:solidFill>
                  <a:schemeClr val="accent4"/>
                </a:solidFill>
                <a:effectLst/>
              </a:rPr>
              <a:t>11. The sizes of buffers and other stabilizing stocks, relative to their flows.</a:t>
            </a:r>
            <a:br>
              <a:rPr lang="en-GB" b="1" dirty="0">
                <a:solidFill>
                  <a:schemeClr val="accent4"/>
                </a:solidFill>
              </a:rPr>
            </a:br>
            <a:r>
              <a:rPr lang="en-GB" b="1" i="0" dirty="0">
                <a:solidFill>
                  <a:schemeClr val="accent4"/>
                </a:solidFill>
                <a:effectLst/>
              </a:rPr>
              <a:t>10. The structure of material stocks and flows (e.g. transport networks,    </a:t>
            </a:r>
          </a:p>
          <a:p>
            <a:pPr marL="23971" indent="10547">
              <a:lnSpc>
                <a:spcPct val="120000"/>
              </a:lnSpc>
              <a:spcBef>
                <a:spcPts val="0"/>
              </a:spcBef>
              <a:buNone/>
            </a:pPr>
            <a:r>
              <a:rPr lang="en-GB" b="1" i="0" dirty="0">
                <a:solidFill>
                  <a:schemeClr val="accent4"/>
                </a:solidFill>
                <a:effectLst/>
              </a:rPr>
              <a:t>       population age structures).</a:t>
            </a:r>
            <a:br>
              <a:rPr lang="en-GB" b="1" dirty="0">
                <a:solidFill>
                  <a:schemeClr val="accent4"/>
                </a:solidFill>
              </a:rPr>
            </a:br>
            <a:r>
              <a:rPr lang="en-GB" b="1" i="0" dirty="0">
                <a:solidFill>
                  <a:schemeClr val="accent4"/>
                </a:solidFill>
                <a:effectLst/>
              </a:rPr>
              <a:t>9.   The lengths of delays, relative to the rate of system change.</a:t>
            </a:r>
            <a:br>
              <a:rPr lang="en-GB" b="1" dirty="0">
                <a:solidFill>
                  <a:schemeClr val="accent4"/>
                </a:solidFill>
              </a:rPr>
            </a:br>
            <a:r>
              <a:rPr lang="en-GB" b="1" i="0" dirty="0">
                <a:solidFill>
                  <a:schemeClr val="accent4"/>
                </a:solidFill>
                <a:effectLst/>
              </a:rPr>
              <a:t>8.   The strength of negative feedback loops, relative to the impacts they </a:t>
            </a:r>
          </a:p>
          <a:p>
            <a:pPr marL="23971" indent="10547">
              <a:lnSpc>
                <a:spcPct val="120000"/>
              </a:lnSpc>
              <a:spcBef>
                <a:spcPts val="0"/>
              </a:spcBef>
              <a:buNone/>
            </a:pPr>
            <a:r>
              <a:rPr lang="en-GB" b="1" i="0" dirty="0">
                <a:solidFill>
                  <a:schemeClr val="accent4"/>
                </a:solidFill>
                <a:effectLst/>
              </a:rPr>
              <a:t>      are trying to correct against.</a:t>
            </a:r>
            <a:br>
              <a:rPr lang="en-GB" b="1" dirty="0">
                <a:solidFill>
                  <a:schemeClr val="accent4"/>
                </a:solidFill>
              </a:rPr>
            </a:br>
            <a:r>
              <a:rPr lang="en-GB" b="1" i="0" dirty="0">
                <a:solidFill>
                  <a:schemeClr val="accent4"/>
                </a:solidFill>
                <a:effectLst/>
              </a:rPr>
              <a:t>7.   The gain around driving positive feedback loops.</a:t>
            </a:r>
            <a:br>
              <a:rPr lang="en-GB" b="1" dirty="0">
                <a:solidFill>
                  <a:schemeClr val="accent4"/>
                </a:solidFill>
              </a:rPr>
            </a:br>
            <a:r>
              <a:rPr lang="en-GB" b="1" i="0" dirty="0">
                <a:solidFill>
                  <a:schemeClr val="accent4"/>
                </a:solidFill>
                <a:effectLst/>
              </a:rPr>
              <a:t>6.   The structure of information flows (who does/doesn’t have access to  info).</a:t>
            </a:r>
            <a:br>
              <a:rPr lang="en-GB" b="1" dirty="0">
                <a:solidFill>
                  <a:schemeClr val="accent4"/>
                </a:solidFill>
              </a:rPr>
            </a:br>
            <a:r>
              <a:rPr lang="en-GB" b="1" i="0" dirty="0">
                <a:solidFill>
                  <a:schemeClr val="accent4"/>
                </a:solidFill>
                <a:effectLst/>
              </a:rPr>
              <a:t>5.   The rules of the system (such as incentives, punishments, constraints).</a:t>
            </a:r>
            <a:br>
              <a:rPr lang="en-GB" b="1" dirty="0">
                <a:solidFill>
                  <a:schemeClr val="accent4"/>
                </a:solidFill>
              </a:rPr>
            </a:br>
            <a:r>
              <a:rPr lang="en-GB" b="1" i="0" dirty="0">
                <a:solidFill>
                  <a:schemeClr val="accent4"/>
                </a:solidFill>
                <a:effectLst/>
              </a:rPr>
              <a:t>4.   The power to add, change, evolve, or self-organize system structure.</a:t>
            </a:r>
            <a:br>
              <a:rPr lang="en-GB" b="1" dirty="0">
                <a:solidFill>
                  <a:schemeClr val="accent4"/>
                </a:solidFill>
              </a:rPr>
            </a:br>
            <a:r>
              <a:rPr lang="en-GB" b="1" i="0" dirty="0">
                <a:solidFill>
                  <a:schemeClr val="accent4"/>
                </a:solidFill>
                <a:effectLst/>
              </a:rPr>
              <a:t>3.   The goals of the system.</a:t>
            </a:r>
            <a:br>
              <a:rPr lang="en-GB" b="1" dirty="0">
                <a:solidFill>
                  <a:schemeClr val="accent4"/>
                </a:solidFill>
              </a:rPr>
            </a:br>
            <a:r>
              <a:rPr lang="en-GB" i="0" dirty="0">
                <a:solidFill>
                  <a:schemeClr val="accent4"/>
                </a:solidFill>
                <a:effectLst/>
              </a:rPr>
              <a:t>2</a:t>
            </a:r>
            <a:r>
              <a:rPr lang="en-GB" b="1" i="0" dirty="0">
                <a:solidFill>
                  <a:schemeClr val="accent4"/>
                </a:solidFill>
                <a:effectLst/>
              </a:rPr>
              <a:t>.   The mindset or paradigm out of which the system — its goals, structure,      </a:t>
            </a:r>
          </a:p>
          <a:p>
            <a:pPr marL="23971" indent="10547">
              <a:lnSpc>
                <a:spcPct val="120000"/>
              </a:lnSpc>
              <a:spcBef>
                <a:spcPts val="0"/>
              </a:spcBef>
              <a:buNone/>
            </a:pPr>
            <a:r>
              <a:rPr lang="en-GB" b="1" dirty="0">
                <a:solidFill>
                  <a:schemeClr val="accent4"/>
                </a:solidFill>
                <a:effectLst/>
              </a:rPr>
              <a:t>      </a:t>
            </a:r>
            <a:r>
              <a:rPr lang="en-GB" b="1" i="0" dirty="0">
                <a:solidFill>
                  <a:schemeClr val="accent4"/>
                </a:solidFill>
                <a:effectLst/>
              </a:rPr>
              <a:t>rules, delays, parameters — arises.</a:t>
            </a:r>
            <a:br>
              <a:rPr lang="en-GB" b="1" dirty="0">
                <a:solidFill>
                  <a:schemeClr val="accent4"/>
                </a:solidFill>
              </a:rPr>
            </a:br>
            <a:r>
              <a:rPr lang="en-GB" i="0" dirty="0">
                <a:solidFill>
                  <a:schemeClr val="accent4"/>
                </a:solidFill>
                <a:effectLst/>
              </a:rPr>
              <a:t>1.   </a:t>
            </a:r>
            <a:r>
              <a:rPr lang="en-GB" b="1" i="0" dirty="0">
                <a:solidFill>
                  <a:schemeClr val="accent4"/>
                </a:solidFill>
                <a:effectLst/>
              </a:rPr>
              <a:t>The power to transcend paradigms</a:t>
            </a:r>
            <a:r>
              <a:rPr lang="en-GB" b="1" i="0" dirty="0">
                <a:solidFill>
                  <a:srgbClr val="777777"/>
                </a:solidFill>
                <a:effectLst/>
                <a:latin typeface="Open Sans" panose="020B0606030504020204" pitchFamily="34" charset="0"/>
              </a:rPr>
              <a:t>.</a:t>
            </a:r>
            <a:endParaRPr lang="en-AU" b="1" dirty="0"/>
          </a:p>
        </p:txBody>
      </p:sp>
      <p:sp>
        <p:nvSpPr>
          <p:cNvPr id="4" name="Arrow: Down 3">
            <a:extLst>
              <a:ext uri="{FF2B5EF4-FFF2-40B4-BE49-F238E27FC236}">
                <a16:creationId xmlns:a16="http://schemas.microsoft.com/office/drawing/2014/main" id="{B6798E1F-203A-30A6-1C03-94AABADB69CC}"/>
              </a:ext>
            </a:extLst>
          </p:cNvPr>
          <p:cNvSpPr/>
          <p:nvPr/>
        </p:nvSpPr>
        <p:spPr>
          <a:xfrm>
            <a:off x="183281" y="2031044"/>
            <a:ext cx="860327" cy="408601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44"/>
          </a:p>
        </p:txBody>
      </p:sp>
      <p:sp>
        <p:nvSpPr>
          <p:cNvPr id="6" name="Text Box 5">
            <a:extLst>
              <a:ext uri="{FF2B5EF4-FFF2-40B4-BE49-F238E27FC236}">
                <a16:creationId xmlns:a16="http://schemas.microsoft.com/office/drawing/2014/main" id="{C3A5C04F-FC19-FE3C-7E41-BC89AFE76A55}"/>
              </a:ext>
            </a:extLst>
          </p:cNvPr>
          <p:cNvSpPr txBox="1">
            <a:spLocks noChangeArrowheads="1"/>
          </p:cNvSpPr>
          <p:nvPr/>
        </p:nvSpPr>
        <p:spPr bwMode="auto">
          <a:xfrm>
            <a:off x="251619" y="466565"/>
            <a:ext cx="86407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eaLnBrk="1" hangingPunct="1">
              <a:spcBef>
                <a:spcPct val="50000"/>
              </a:spcBef>
            </a:pPr>
            <a:r>
              <a:rPr lang="en-AU" sz="4000" dirty="0">
                <a:solidFill>
                  <a:schemeClr val="tx2"/>
                </a:solidFill>
                <a:latin typeface="+mj-lt"/>
              </a:rPr>
              <a:t>Intervening to redirect a system</a:t>
            </a:r>
          </a:p>
        </p:txBody>
      </p:sp>
      <p:sp>
        <p:nvSpPr>
          <p:cNvPr id="7" name="TextBox 6">
            <a:extLst>
              <a:ext uri="{FF2B5EF4-FFF2-40B4-BE49-F238E27FC236}">
                <a16:creationId xmlns:a16="http://schemas.microsoft.com/office/drawing/2014/main" id="{2DD88810-1E0F-9F0C-F174-131940F98D9F}"/>
              </a:ext>
            </a:extLst>
          </p:cNvPr>
          <p:cNvSpPr txBox="1"/>
          <p:nvPr/>
        </p:nvSpPr>
        <p:spPr>
          <a:xfrm>
            <a:off x="336445" y="1989347"/>
            <a:ext cx="553998" cy="1223629"/>
          </a:xfrm>
          <a:prstGeom prst="rect">
            <a:avLst/>
          </a:prstGeom>
          <a:noFill/>
        </p:spPr>
        <p:txBody>
          <a:bodyPr vert="vert270" wrap="square" rtlCol="0">
            <a:spAutoFit/>
          </a:bodyPr>
          <a:lstStyle/>
          <a:p>
            <a:r>
              <a:rPr lang="en-AU" sz="1200" dirty="0">
                <a:solidFill>
                  <a:srgbClr val="BBC5BF"/>
                </a:solidFill>
              </a:rPr>
              <a:t>Simplest but </a:t>
            </a:r>
          </a:p>
          <a:p>
            <a:r>
              <a:rPr lang="en-AU" sz="1200" dirty="0">
                <a:solidFill>
                  <a:srgbClr val="BBC5BF"/>
                </a:solidFill>
              </a:rPr>
              <a:t>least effective </a:t>
            </a:r>
          </a:p>
        </p:txBody>
      </p:sp>
      <p:sp>
        <p:nvSpPr>
          <p:cNvPr id="8" name="TextBox 7">
            <a:extLst>
              <a:ext uri="{FF2B5EF4-FFF2-40B4-BE49-F238E27FC236}">
                <a16:creationId xmlns:a16="http://schemas.microsoft.com/office/drawing/2014/main" id="{7BFF9A41-B2AB-6948-172E-4487DF1F0FA2}"/>
              </a:ext>
            </a:extLst>
          </p:cNvPr>
          <p:cNvSpPr txBox="1"/>
          <p:nvPr/>
        </p:nvSpPr>
        <p:spPr>
          <a:xfrm>
            <a:off x="353182" y="4581128"/>
            <a:ext cx="553998" cy="1174360"/>
          </a:xfrm>
          <a:prstGeom prst="rect">
            <a:avLst/>
          </a:prstGeom>
          <a:noFill/>
        </p:spPr>
        <p:txBody>
          <a:bodyPr vert="vert270" wrap="square" rtlCol="0">
            <a:spAutoFit/>
          </a:bodyPr>
          <a:lstStyle/>
          <a:p>
            <a:r>
              <a:rPr lang="en-AU" sz="1200" dirty="0">
                <a:solidFill>
                  <a:srgbClr val="BBC5BF"/>
                </a:solidFill>
              </a:rPr>
              <a:t>Most effective but very hard  </a:t>
            </a:r>
          </a:p>
        </p:txBody>
      </p:sp>
    </p:spTree>
    <p:extLst>
      <p:ext uri="{BB962C8B-B14F-4D97-AF65-F5344CB8AC3E}">
        <p14:creationId xmlns:p14="http://schemas.microsoft.com/office/powerpoint/2010/main" val="116375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DBD0-1D02-524E-CA7F-B13076AE5DB2}"/>
              </a:ext>
            </a:extLst>
          </p:cNvPr>
          <p:cNvSpPr>
            <a:spLocks noGrp="1"/>
          </p:cNvSpPr>
          <p:nvPr>
            <p:ph type="title"/>
          </p:nvPr>
        </p:nvSpPr>
        <p:spPr/>
        <p:txBody>
          <a:bodyPr/>
          <a:lstStyle/>
          <a:p>
            <a:r>
              <a:rPr lang="en-AU" dirty="0"/>
              <a:t>Four types of intervention </a:t>
            </a:r>
          </a:p>
        </p:txBody>
      </p:sp>
      <p:sp>
        <p:nvSpPr>
          <p:cNvPr id="3" name="Content Placeholder 2">
            <a:extLst>
              <a:ext uri="{FF2B5EF4-FFF2-40B4-BE49-F238E27FC236}">
                <a16:creationId xmlns:a16="http://schemas.microsoft.com/office/drawing/2014/main" id="{0DCED7E8-1A6B-78E7-EC4C-C459BAB33995}"/>
              </a:ext>
            </a:extLst>
          </p:cNvPr>
          <p:cNvSpPr>
            <a:spLocks noGrp="1"/>
          </p:cNvSpPr>
          <p:nvPr>
            <p:ph idx="1"/>
          </p:nvPr>
        </p:nvSpPr>
        <p:spPr/>
        <p:txBody>
          <a:bodyPr>
            <a:normAutofit fontScale="92500" lnSpcReduction="10000"/>
          </a:bodyPr>
          <a:lstStyle/>
          <a:p>
            <a:pPr marL="0" indent="0">
              <a:buNone/>
            </a:pPr>
            <a:r>
              <a:rPr lang="en-AU" dirty="0"/>
              <a:t>Meadows’ places to intervene in a system can be grouped into four major types of intervention. </a:t>
            </a:r>
          </a:p>
          <a:p>
            <a:pPr marL="0" indent="0">
              <a:buNone/>
            </a:pPr>
            <a:endParaRPr lang="en-AU" dirty="0"/>
          </a:p>
          <a:p>
            <a:pPr marL="457200" indent="-457200">
              <a:buAutoNum type="arabicPeriod"/>
            </a:pPr>
            <a:r>
              <a:rPr lang="en-AU" dirty="0"/>
              <a:t>Parameters – you don’t fundamentally change the system, but you set some limits based on indicators, etc. </a:t>
            </a:r>
          </a:p>
          <a:p>
            <a:pPr marL="457200" indent="-457200">
              <a:buAutoNum type="arabicPeriod"/>
            </a:pPr>
            <a:r>
              <a:rPr lang="en-AU" dirty="0"/>
              <a:t>Feedback – you try to use the systems feedback systems to stop it from getting worse (focus on balancing feedback loops) or improve it (focus on virtuous feedback loops) </a:t>
            </a:r>
          </a:p>
          <a:p>
            <a:pPr marL="457200" indent="-457200">
              <a:buAutoNum type="arabicPeriod"/>
            </a:pPr>
            <a:r>
              <a:rPr lang="en-AU" dirty="0"/>
              <a:t>Design – you start redesigning the rules and goals of the system </a:t>
            </a:r>
          </a:p>
          <a:p>
            <a:pPr marL="457200" indent="-457200">
              <a:buAutoNum type="arabicPeriod"/>
            </a:pPr>
            <a:r>
              <a:rPr lang="en-AU" dirty="0"/>
              <a:t>Intent – you change the whole paradigm that the system emerges from (e.g. competition to cooperation, growth to steady state) </a:t>
            </a:r>
          </a:p>
        </p:txBody>
      </p:sp>
    </p:spTree>
    <p:extLst>
      <p:ext uri="{BB962C8B-B14F-4D97-AF65-F5344CB8AC3E}">
        <p14:creationId xmlns:p14="http://schemas.microsoft.com/office/powerpoint/2010/main" val="104667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E1571C-6FE9-64C4-AA64-57283AAF48D1}"/>
              </a:ext>
            </a:extLst>
          </p:cNvPr>
          <p:cNvPicPr>
            <a:picLocks noChangeAspect="1"/>
          </p:cNvPicPr>
          <p:nvPr/>
        </p:nvPicPr>
        <p:blipFill>
          <a:blip r:embed="rId2"/>
          <a:stretch>
            <a:fillRect/>
          </a:stretch>
        </p:blipFill>
        <p:spPr>
          <a:xfrm>
            <a:off x="1643041" y="709592"/>
            <a:ext cx="5857918" cy="5438815"/>
          </a:xfrm>
          <a:prstGeom prst="rect">
            <a:avLst/>
          </a:prstGeom>
        </p:spPr>
      </p:pic>
    </p:spTree>
    <p:extLst>
      <p:ext uri="{BB962C8B-B14F-4D97-AF65-F5344CB8AC3E}">
        <p14:creationId xmlns:p14="http://schemas.microsoft.com/office/powerpoint/2010/main" val="284681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3B3C87-A57C-1BD2-1551-8C4862783C89}"/>
              </a:ext>
            </a:extLst>
          </p:cNvPr>
          <p:cNvSpPr>
            <a:spLocks noGrp="1"/>
          </p:cNvSpPr>
          <p:nvPr>
            <p:ph type="ctrTitle"/>
          </p:nvPr>
        </p:nvSpPr>
        <p:spPr>
          <a:xfrm>
            <a:off x="685800" y="1371600"/>
            <a:ext cx="7848600" cy="1927225"/>
          </a:xfrm>
        </p:spPr>
        <p:txBody>
          <a:bodyPr vert="horz" lIns="91440" tIns="45720" rIns="91440" bIns="45720" rtlCol="0" anchor="b">
            <a:normAutofit/>
          </a:bodyPr>
          <a:lstStyle/>
          <a:p>
            <a:r>
              <a:rPr lang="en-US" sz="3400" b="0" kern="1200" cap="all" spc="-100" baseline="0" dirty="0">
                <a:latin typeface="+mj-lt"/>
                <a:ea typeface="+mj-ea"/>
                <a:cs typeface="+mj-cs"/>
              </a:rPr>
              <a:t>When systems don’t play nice…</a:t>
            </a:r>
          </a:p>
        </p:txBody>
      </p:sp>
      <p:sp>
        <p:nvSpPr>
          <p:cNvPr id="8202" name="Text Box 10"/>
          <p:cNvSpPr txBox="1">
            <a:spLocks noChangeArrowheads="1"/>
          </p:cNvSpPr>
          <p:nvPr/>
        </p:nvSpPr>
        <p:spPr bwMode="auto">
          <a:xfrm>
            <a:off x="685800" y="3505200"/>
            <a:ext cx="7918648" cy="1752600"/>
          </a:xfrm>
          <a:prstGeom prst="rect">
            <a:avLst/>
          </a:prstGeom>
        </p:spPr>
        <p:txBody>
          <a:bodyPr vert="horz" lIns="91440" tIns="45720" rIns="91440" bIns="45720" rtlCol="0">
            <a:normAutofit/>
          </a:bodyPr>
          <a:lstStyle/>
          <a:p>
            <a:pPr>
              <a:spcBef>
                <a:spcPct val="20000"/>
              </a:spcBef>
              <a:buClr>
                <a:schemeClr val="accent1"/>
              </a:buClr>
              <a:buSzPct val="85000"/>
            </a:pPr>
            <a:r>
              <a:rPr lang="en-US" sz="2400" b="0" kern="1200" dirty="0">
                <a:solidFill>
                  <a:schemeClr val="tx1">
                    <a:lumMod val="75000"/>
                    <a:lumOff val="25000"/>
                  </a:schemeClr>
                </a:solidFill>
                <a:latin typeface="+mn-lt"/>
                <a:ea typeface="+mn-ea"/>
                <a:cs typeface="+mn-cs"/>
              </a:rPr>
              <a:t>Systems archetypes are patterns of </a:t>
            </a:r>
            <a:r>
              <a:rPr lang="en-US" sz="2400" b="0" kern="1200" dirty="0" err="1">
                <a:solidFill>
                  <a:schemeClr val="tx1">
                    <a:lumMod val="75000"/>
                    <a:lumOff val="25000"/>
                  </a:schemeClr>
                </a:solidFill>
                <a:latin typeface="+mn-lt"/>
                <a:ea typeface="+mn-ea"/>
                <a:cs typeface="+mn-cs"/>
              </a:rPr>
              <a:t>behaviour</a:t>
            </a:r>
            <a:r>
              <a:rPr lang="en-US" sz="2400" b="0" kern="1200" dirty="0">
                <a:solidFill>
                  <a:schemeClr val="tx1">
                    <a:lumMod val="75000"/>
                    <a:lumOff val="25000"/>
                  </a:schemeClr>
                </a:solidFill>
                <a:latin typeface="+mn-lt"/>
                <a:ea typeface="+mn-ea"/>
                <a:cs typeface="+mn-cs"/>
              </a:rPr>
              <a:t> in a system that allows us to understand them better and find the best places to intervene to change them </a:t>
            </a:r>
          </a:p>
        </p:txBody>
      </p:sp>
      <p:sp>
        <p:nvSpPr>
          <p:cNvPr id="2" name="Slide Number Placeholder 1" hidden="1"/>
          <p:cNvSpPr>
            <a:spLocks noGrp="1"/>
          </p:cNvSpPr>
          <p:nvPr>
            <p:ph type="sldNum" sz="quarter" idx="12"/>
          </p:nvPr>
        </p:nvSpPr>
        <p:spPr/>
        <p:txBody>
          <a:bodyPr/>
          <a:lstStyle/>
          <a:p>
            <a:pPr>
              <a:spcAft>
                <a:spcPts val="600"/>
              </a:spcAft>
            </a:pPr>
            <a:fld id="{0CFEC368-1D7A-4F81-ABF6-AE0E36BAF64C}" type="slidenum">
              <a:rPr lang="en-US" smtClean="0"/>
              <a:pPr>
                <a:spcAft>
                  <a:spcPts val="600"/>
                </a:spcAft>
              </a:pPr>
              <a:t>13</a:t>
            </a:fld>
            <a:endParaRPr lang="en-US"/>
          </a:p>
        </p:txBody>
      </p:sp>
    </p:spTree>
    <p:extLst>
      <p:ext uri="{BB962C8B-B14F-4D97-AF65-F5344CB8AC3E}">
        <p14:creationId xmlns:p14="http://schemas.microsoft.com/office/powerpoint/2010/main" val="287681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vert="horz" lIns="91440" tIns="45720" rIns="91440" bIns="45720" rtlCol="0" anchor="ctr">
            <a:normAutofit/>
          </a:bodyPr>
          <a:lstStyle/>
          <a:p>
            <a:pPr>
              <a:lnSpc>
                <a:spcPct val="90000"/>
              </a:lnSpc>
            </a:pPr>
            <a:r>
              <a:rPr lang="en-US" sz="4400" kern="1200" dirty="0">
                <a:solidFill>
                  <a:schemeClr val="tx1"/>
                </a:solidFill>
                <a:latin typeface="+mj-lt"/>
                <a:ea typeface="+mj-ea"/>
                <a:cs typeface="+mj-cs"/>
              </a:rPr>
              <a:t>Types of archetypes </a:t>
            </a:r>
          </a:p>
        </p:txBody>
      </p:sp>
      <p:sp>
        <p:nvSpPr>
          <p:cNvPr id="16390" name="Text Box 10"/>
          <p:cNvSpPr txBox="1">
            <a:spLocks noChangeArrowheads="1"/>
          </p:cNvSpPr>
          <p:nvPr/>
        </p:nvSpPr>
        <p:spPr bwMode="auto">
          <a:xfrm>
            <a:off x="628650" y="2057400"/>
            <a:ext cx="7886700" cy="3871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marL="457200" indent="-228600" eaLnBrk="1" hangingPunct="1">
              <a:lnSpc>
                <a:spcPct val="90000"/>
              </a:lnSpc>
              <a:spcBef>
                <a:spcPct val="50000"/>
              </a:spcBef>
              <a:buFont typeface="Arial" panose="020B0604020202020204" pitchFamily="34" charset="0"/>
              <a:buChar char="•"/>
            </a:pPr>
            <a:r>
              <a:rPr lang="en-US" sz="1900" b="0" dirty="0">
                <a:latin typeface="+mn-lt"/>
              </a:rPr>
              <a:t>Tragedy of the commons</a:t>
            </a:r>
          </a:p>
          <a:p>
            <a:pPr marL="457200" indent="-228600" eaLnBrk="1" hangingPunct="1">
              <a:lnSpc>
                <a:spcPct val="90000"/>
              </a:lnSpc>
              <a:spcBef>
                <a:spcPct val="50000"/>
              </a:spcBef>
              <a:buFont typeface="Arial" panose="020B0604020202020204" pitchFamily="34" charset="0"/>
              <a:buChar char="•"/>
            </a:pPr>
            <a:r>
              <a:rPr lang="en-US" sz="1900" b="0" dirty="0">
                <a:latin typeface="+mn-lt"/>
              </a:rPr>
              <a:t>Success to the successful </a:t>
            </a:r>
          </a:p>
          <a:p>
            <a:pPr marL="457200" indent="-228600" eaLnBrk="1" hangingPunct="1">
              <a:lnSpc>
                <a:spcPct val="90000"/>
              </a:lnSpc>
              <a:spcBef>
                <a:spcPct val="50000"/>
              </a:spcBef>
              <a:buFont typeface="Arial" panose="020B0604020202020204" pitchFamily="34" charset="0"/>
              <a:buChar char="•"/>
            </a:pPr>
            <a:r>
              <a:rPr lang="en-US" sz="1900" b="0" dirty="0">
                <a:latin typeface="+mn-lt"/>
              </a:rPr>
              <a:t>Eroding goals </a:t>
            </a:r>
          </a:p>
          <a:p>
            <a:pPr marL="457200" indent="-228600" eaLnBrk="1" hangingPunct="1">
              <a:lnSpc>
                <a:spcPct val="90000"/>
              </a:lnSpc>
              <a:spcBef>
                <a:spcPct val="50000"/>
              </a:spcBef>
              <a:buFont typeface="Arial" panose="020B0604020202020204" pitchFamily="34" charset="0"/>
              <a:buChar char="•"/>
            </a:pPr>
            <a:r>
              <a:rPr lang="en-US" sz="1900" b="0" dirty="0">
                <a:latin typeface="+mn-lt"/>
              </a:rPr>
              <a:t>Fixes that fail </a:t>
            </a:r>
          </a:p>
          <a:p>
            <a:pPr marL="457200" indent="-228600" eaLnBrk="1" hangingPunct="1">
              <a:lnSpc>
                <a:spcPct val="90000"/>
              </a:lnSpc>
              <a:spcBef>
                <a:spcPct val="50000"/>
              </a:spcBef>
              <a:buFont typeface="Arial" panose="020B0604020202020204" pitchFamily="34" charset="0"/>
              <a:buChar char="•"/>
            </a:pPr>
            <a:r>
              <a:rPr lang="en-US" sz="1900" b="0" dirty="0">
                <a:latin typeface="+mn-lt"/>
              </a:rPr>
              <a:t>Seeking the wrong goal </a:t>
            </a:r>
          </a:p>
          <a:p>
            <a:pPr marL="457200" indent="-228600" eaLnBrk="1" hangingPunct="1">
              <a:lnSpc>
                <a:spcPct val="90000"/>
              </a:lnSpc>
              <a:spcBef>
                <a:spcPct val="50000"/>
              </a:spcBef>
              <a:buFont typeface="Arial" panose="020B0604020202020204" pitchFamily="34" charset="0"/>
              <a:buChar char="•"/>
            </a:pPr>
            <a:r>
              <a:rPr lang="en-US" sz="1900" b="0" dirty="0">
                <a:latin typeface="+mn-lt"/>
              </a:rPr>
              <a:t>Rule beating </a:t>
            </a:r>
          </a:p>
          <a:p>
            <a:pPr marL="457200" indent="-228600" eaLnBrk="1" hangingPunct="1">
              <a:lnSpc>
                <a:spcPct val="90000"/>
              </a:lnSpc>
              <a:spcBef>
                <a:spcPct val="50000"/>
              </a:spcBef>
              <a:buFont typeface="Arial" panose="020B0604020202020204" pitchFamily="34" charset="0"/>
              <a:buChar char="•"/>
            </a:pPr>
            <a:r>
              <a:rPr lang="en-US" sz="1900" b="0" dirty="0">
                <a:latin typeface="+mn-lt"/>
              </a:rPr>
              <a:t>Addition  </a:t>
            </a:r>
          </a:p>
          <a:p>
            <a:pPr marL="457200" indent="-228600" eaLnBrk="1" hangingPunct="1">
              <a:lnSpc>
                <a:spcPct val="90000"/>
              </a:lnSpc>
              <a:spcBef>
                <a:spcPct val="50000"/>
              </a:spcBef>
              <a:buFont typeface="Arial" panose="020B0604020202020204" pitchFamily="34" charset="0"/>
              <a:buChar char="•"/>
            </a:pPr>
            <a:endParaRPr lang="en-US" sz="1900" b="0" dirty="0">
              <a:latin typeface="+mn-lt"/>
            </a:endParaRPr>
          </a:p>
        </p:txBody>
      </p:sp>
      <p:sp>
        <p:nvSpPr>
          <p:cNvPr id="16386" name="Slide Number Placeholder 5"/>
          <p:cNvSpPr>
            <a:spLocks noGrp="1"/>
          </p:cNvSpPr>
          <p:nvPr>
            <p:ph type="sldNum" sz="quarter" idx="12"/>
          </p:nvPr>
        </p:nvSpPr>
        <p:spPr bwMode="auto">
          <a:xfrm>
            <a:off x="6457950" y="6077585"/>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algn="r" eaLnBrk="1" hangingPunct="1">
              <a:spcAft>
                <a:spcPts val="600"/>
              </a:spcAft>
            </a:pPr>
            <a:fld id="{EAB449BA-8354-4440-8A23-C4450648BAEA}" type="slidenum">
              <a:rPr lang="en-US" sz="1200" b="0">
                <a:solidFill>
                  <a:schemeClr val="tx1">
                    <a:tint val="75000"/>
                  </a:schemeClr>
                </a:solidFill>
                <a:latin typeface="+mn-lt"/>
              </a:rPr>
              <a:pPr algn="r" eaLnBrk="1" hangingPunct="1">
                <a:spcAft>
                  <a:spcPts val="600"/>
                </a:spcAft>
              </a:pPr>
              <a:t>14</a:t>
            </a:fld>
            <a:endParaRPr lang="en-US" sz="1200" b="0">
              <a:solidFill>
                <a:schemeClr val="tx1">
                  <a:tint val="75000"/>
                </a:schemeClr>
              </a:solidFill>
              <a:latin typeface="+mn-lt"/>
            </a:endParaRPr>
          </a:p>
        </p:txBody>
      </p:sp>
    </p:spTree>
    <p:extLst>
      <p:ext uri="{BB962C8B-B14F-4D97-AF65-F5344CB8AC3E}">
        <p14:creationId xmlns:p14="http://schemas.microsoft.com/office/powerpoint/2010/main" val="334619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5E4B-E684-0F08-11D0-B4691BE77F0E}"/>
              </a:ext>
            </a:extLst>
          </p:cNvPr>
          <p:cNvSpPr>
            <a:spLocks noGrp="1"/>
          </p:cNvSpPr>
          <p:nvPr>
            <p:ph type="title"/>
          </p:nvPr>
        </p:nvSpPr>
        <p:spPr>
          <a:xfrm>
            <a:off x="395536" y="116632"/>
            <a:ext cx="8229600" cy="990600"/>
          </a:xfrm>
        </p:spPr>
        <p:txBody>
          <a:bodyPr>
            <a:noAutofit/>
          </a:bodyPr>
          <a:lstStyle/>
          <a:p>
            <a:r>
              <a:rPr lang="en-AU" sz="2600" dirty="0"/>
              <a:t>One notable archetype – Tragedy of the Commons </a:t>
            </a:r>
          </a:p>
        </p:txBody>
      </p:sp>
      <p:sp>
        <p:nvSpPr>
          <p:cNvPr id="7" name="Content Placeholder 6">
            <a:extLst>
              <a:ext uri="{FF2B5EF4-FFF2-40B4-BE49-F238E27FC236}">
                <a16:creationId xmlns:a16="http://schemas.microsoft.com/office/drawing/2014/main" id="{1B448957-A43B-96F6-FD90-BA003CC84994}"/>
              </a:ext>
            </a:extLst>
          </p:cNvPr>
          <p:cNvSpPr>
            <a:spLocks noGrp="1"/>
          </p:cNvSpPr>
          <p:nvPr>
            <p:ph idx="1"/>
          </p:nvPr>
        </p:nvSpPr>
        <p:spPr>
          <a:xfrm>
            <a:off x="395536" y="980728"/>
            <a:ext cx="8651304" cy="3989040"/>
          </a:xfrm>
        </p:spPr>
        <p:txBody>
          <a:bodyPr>
            <a:noAutofit/>
          </a:bodyPr>
          <a:lstStyle/>
          <a:p>
            <a:pPr marL="0" indent="0">
              <a:buNone/>
            </a:pPr>
            <a:r>
              <a:rPr lang="en-AU" sz="1800" dirty="0"/>
              <a:t>Eleanor Ostrom and t</a:t>
            </a:r>
            <a:r>
              <a:rPr lang="en-GB" sz="1800" dirty="0"/>
              <a:t>he story of four people named Everybody, Somebody, Anybody, and Nobody:</a:t>
            </a:r>
          </a:p>
          <a:p>
            <a:pPr marL="628650" indent="0">
              <a:buNone/>
            </a:pPr>
            <a:r>
              <a:rPr lang="en-GB" sz="1200" i="1" dirty="0"/>
              <a:t>“There was an important job to be done and Everybody was sure that Somebody would do it. Anybody could have done it, but Nobody did it. Somebody got angry about that, because it was Everybody’s job. Everybody thought Anybody could do it, but Nobody realized that Everybody wouldn’t do it. It ended up that Everybody blamed Somebody when Nobody did what Anybody could have.”</a:t>
            </a:r>
            <a:endParaRPr lang="en-AU" sz="1200" i="1" dirty="0"/>
          </a:p>
          <a:p>
            <a:pPr marL="0" indent="0">
              <a:buNone/>
            </a:pPr>
            <a:endParaRPr lang="en-AU" sz="1800" dirty="0"/>
          </a:p>
          <a:p>
            <a:pPr marL="0" indent="0">
              <a:buNone/>
            </a:pPr>
            <a:r>
              <a:rPr lang="en-AU" sz="1800" dirty="0"/>
              <a:t>The tragedy results from (or requires) three major features: </a:t>
            </a:r>
          </a:p>
          <a:p>
            <a:pPr marL="358775" indent="-358775">
              <a:buAutoNum type="arabicPeriod"/>
            </a:pPr>
            <a:r>
              <a:rPr lang="en-AU" sz="1800" dirty="0"/>
              <a:t>The resource is held in common </a:t>
            </a:r>
          </a:p>
          <a:p>
            <a:pPr marL="358775" indent="-358775">
              <a:buAutoNum type="arabicPeriod"/>
            </a:pPr>
            <a:r>
              <a:rPr lang="en-AU" sz="1800" dirty="0"/>
              <a:t>There is no reason for the individual to not maximise their own utility </a:t>
            </a:r>
          </a:p>
          <a:p>
            <a:pPr marL="358775" indent="-358775">
              <a:buAutoNum type="arabicPeriod"/>
            </a:pPr>
            <a:r>
              <a:rPr lang="en-AU" sz="1800" dirty="0"/>
              <a:t>At a certain point, the systems enters a feedback state characterised by a vicious cycle. </a:t>
            </a:r>
          </a:p>
          <a:p>
            <a:pPr marL="0" indent="0">
              <a:buNone/>
            </a:pPr>
            <a:endParaRPr lang="en-AU" sz="1800" dirty="0"/>
          </a:p>
          <a:p>
            <a:pPr marL="0" indent="0">
              <a:buNone/>
            </a:pPr>
            <a:r>
              <a:rPr lang="en-GB" sz="1300" dirty="0"/>
              <a:t>From a systems thinking perspective, the issues are NO DIRECT FEEDBACK TO THE INDIVIDUAL and DELAYS IN THE FEEDBACK on the overall condition of the system that mask the impact of decisions. </a:t>
            </a:r>
          </a:p>
          <a:p>
            <a:pPr marL="0" indent="0">
              <a:buNone/>
            </a:pPr>
            <a:endParaRPr lang="en-GB" sz="1300" dirty="0"/>
          </a:p>
          <a:p>
            <a:pPr marL="0" indent="0">
              <a:buNone/>
            </a:pPr>
            <a:r>
              <a:rPr lang="en-GB" sz="1300" dirty="0"/>
              <a:t>Solutions: </a:t>
            </a:r>
          </a:p>
          <a:p>
            <a:pPr marL="358775" indent="-358775">
              <a:buFont typeface="+mj-lt"/>
              <a:buAutoNum type="arabicPeriod"/>
            </a:pPr>
            <a:r>
              <a:rPr lang="en-GB" sz="1300" dirty="0"/>
              <a:t>Educate and exhort the users of the commons to become responsible for their individual actions’ impact on the collective</a:t>
            </a:r>
          </a:p>
          <a:p>
            <a:pPr marL="358775" indent="-358775">
              <a:buFont typeface="+mj-lt"/>
              <a:buAutoNum type="arabicPeriod"/>
            </a:pPr>
            <a:r>
              <a:rPr lang="en-GB" sz="1300" dirty="0"/>
              <a:t>Privatise the commons so that each person receives the feedback of their actions directly so that people harm only themselves and not the group. </a:t>
            </a:r>
          </a:p>
          <a:p>
            <a:pPr marL="358775" indent="-358775">
              <a:buFont typeface="+mj-lt"/>
              <a:buAutoNum type="arabicPeriod"/>
            </a:pPr>
            <a:r>
              <a:rPr lang="en-GB" sz="1300" dirty="0"/>
              <a:t>Regulate the commons, enforced by policing and penalties. </a:t>
            </a:r>
            <a:endParaRPr lang="en-AU" sz="1300" dirty="0"/>
          </a:p>
        </p:txBody>
      </p:sp>
    </p:spTree>
    <p:extLst>
      <p:ext uri="{BB962C8B-B14F-4D97-AF65-F5344CB8AC3E}">
        <p14:creationId xmlns:p14="http://schemas.microsoft.com/office/powerpoint/2010/main" val="245608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E58C6-E3A1-6F14-AA7A-14CF91675CD0}"/>
              </a:ext>
            </a:extLst>
          </p:cNvPr>
          <p:cNvPicPr>
            <a:picLocks noChangeAspect="1"/>
          </p:cNvPicPr>
          <p:nvPr/>
        </p:nvPicPr>
        <p:blipFill>
          <a:blip r:embed="rId2"/>
          <a:stretch>
            <a:fillRect/>
          </a:stretch>
        </p:blipFill>
        <p:spPr>
          <a:xfrm>
            <a:off x="1828780" y="585766"/>
            <a:ext cx="5486440" cy="5686467"/>
          </a:xfrm>
          <a:prstGeom prst="rect">
            <a:avLst/>
          </a:prstGeom>
        </p:spPr>
      </p:pic>
    </p:spTree>
    <p:extLst>
      <p:ext uri="{BB962C8B-B14F-4D97-AF65-F5344CB8AC3E}">
        <p14:creationId xmlns:p14="http://schemas.microsoft.com/office/powerpoint/2010/main" val="1618126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153942" y="-730952"/>
            <a:ext cx="6938338" cy="37882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eaLnBrk="1" hangingPunct="1">
              <a:lnSpc>
                <a:spcPct val="90000"/>
              </a:lnSpc>
              <a:spcBef>
                <a:spcPct val="50000"/>
              </a:spcBef>
            </a:pPr>
            <a:r>
              <a:rPr lang="en-US" sz="2100" b="0" dirty="0">
                <a:latin typeface="+mn-lt"/>
              </a:rPr>
              <a:t>Tourism has its own system of suppliers &amp; stakeholders.  </a:t>
            </a:r>
            <a:endParaRPr lang="en-US" sz="2100" b="0" i="1" dirty="0">
              <a:latin typeface="+mn-lt"/>
            </a:endParaRP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0" name="Graphic 69" descr="Deciduous tree">
            <a:extLst>
              <a:ext uri="{FF2B5EF4-FFF2-40B4-BE49-F238E27FC236}">
                <a16:creationId xmlns:a16="http://schemas.microsoft.com/office/drawing/2014/main" id="{6274559A-59E3-4ACF-AAC7-D003D18988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15362" name="Slide Number Placeholder 5"/>
          <p:cNvSpPr>
            <a:spLocks noGrp="1"/>
          </p:cNvSpPr>
          <p:nvPr>
            <p:ph type="sldNum" sz="quarter" idx="12"/>
          </p:nvPr>
        </p:nvSpPr>
        <p:spPr bwMode="auto">
          <a:xfrm>
            <a:off x="7576075" y="6415760"/>
            <a:ext cx="759278"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eaLnBrk="0" fontAlgn="base" hangingPunct="0">
              <a:spcBef>
                <a:spcPct val="0"/>
              </a:spcBef>
              <a:spcAft>
                <a:spcPct val="0"/>
              </a:spcAft>
              <a:defRPr b="1">
                <a:solidFill>
                  <a:schemeClr val="tx1"/>
                </a:solidFill>
                <a:latin typeface="Calibri" pitchFamily="34" charset="0"/>
              </a:defRPr>
            </a:lvl6pPr>
            <a:lvl7pPr marL="2971800" indent="-228600" eaLnBrk="0" fontAlgn="base" hangingPunct="0">
              <a:spcBef>
                <a:spcPct val="0"/>
              </a:spcBef>
              <a:spcAft>
                <a:spcPct val="0"/>
              </a:spcAft>
              <a:defRPr b="1">
                <a:solidFill>
                  <a:schemeClr val="tx1"/>
                </a:solidFill>
                <a:latin typeface="Calibri" pitchFamily="34" charset="0"/>
              </a:defRPr>
            </a:lvl7pPr>
            <a:lvl8pPr marL="3429000" indent="-228600" eaLnBrk="0" fontAlgn="base" hangingPunct="0">
              <a:spcBef>
                <a:spcPct val="0"/>
              </a:spcBef>
              <a:spcAft>
                <a:spcPct val="0"/>
              </a:spcAft>
              <a:defRPr b="1">
                <a:solidFill>
                  <a:schemeClr val="tx1"/>
                </a:solidFill>
                <a:latin typeface="Calibri" pitchFamily="34" charset="0"/>
              </a:defRPr>
            </a:lvl8pPr>
            <a:lvl9pPr marL="3886200" indent="-228600" eaLnBrk="0" fontAlgn="base" hangingPunct="0">
              <a:spcBef>
                <a:spcPct val="0"/>
              </a:spcBef>
              <a:spcAft>
                <a:spcPct val="0"/>
              </a:spcAft>
              <a:defRPr b="1">
                <a:solidFill>
                  <a:schemeClr val="tx1"/>
                </a:solidFill>
                <a:latin typeface="Calibri" pitchFamily="34" charset="0"/>
              </a:defRPr>
            </a:lvl9pPr>
          </a:lstStyle>
          <a:p>
            <a:pPr algn="r" eaLnBrk="1" hangingPunct="1">
              <a:spcAft>
                <a:spcPts val="600"/>
              </a:spcAft>
            </a:pPr>
            <a:fld id="{C2E953B5-CEE1-4538-B06E-705344A51361}" type="slidenum">
              <a:rPr lang="en-US" sz="920" b="0">
                <a:solidFill>
                  <a:srgbClr val="FFFFFF"/>
                </a:solidFill>
                <a:latin typeface="+mn-lt"/>
              </a:rPr>
              <a:pPr algn="r" eaLnBrk="1" hangingPunct="1">
                <a:spcAft>
                  <a:spcPts val="600"/>
                </a:spcAft>
              </a:pPr>
              <a:t>17</a:t>
            </a:fld>
            <a:endParaRPr lang="en-US" sz="920" b="0">
              <a:solidFill>
                <a:srgbClr val="FFFFFF"/>
              </a:solidFill>
              <a:latin typeface="+mn-lt"/>
            </a:endParaRPr>
          </a:p>
        </p:txBody>
      </p:sp>
      <p:pic>
        <p:nvPicPr>
          <p:cNvPr id="3" name="Picture 2">
            <a:extLst>
              <a:ext uri="{FF2B5EF4-FFF2-40B4-BE49-F238E27FC236}">
                <a16:creationId xmlns:a16="http://schemas.microsoft.com/office/drawing/2014/main" id="{7C5B6D4D-F21B-32A9-D4F9-7767B1DF5F2D}"/>
              </a:ext>
            </a:extLst>
          </p:cNvPr>
          <p:cNvPicPr>
            <a:picLocks noChangeAspect="1"/>
          </p:cNvPicPr>
          <p:nvPr/>
        </p:nvPicPr>
        <p:blipFill rotWithShape="1">
          <a:blip r:embed="rId4"/>
          <a:srcRect t="2202" b="11530"/>
          <a:stretch/>
        </p:blipFill>
        <p:spPr>
          <a:xfrm>
            <a:off x="376554" y="1653471"/>
            <a:ext cx="6151255" cy="3788228"/>
          </a:xfrm>
          <a:prstGeom prst="rect">
            <a:avLst/>
          </a:prstGeom>
        </p:spPr>
      </p:pic>
      <p:sp>
        <p:nvSpPr>
          <p:cNvPr id="9" name="TextBox 8">
            <a:extLst>
              <a:ext uri="{FF2B5EF4-FFF2-40B4-BE49-F238E27FC236}">
                <a16:creationId xmlns:a16="http://schemas.microsoft.com/office/drawing/2014/main" id="{9EC9655D-CF13-C980-6493-50773B56A589}"/>
              </a:ext>
            </a:extLst>
          </p:cNvPr>
          <p:cNvSpPr txBox="1"/>
          <p:nvPr/>
        </p:nvSpPr>
        <p:spPr>
          <a:xfrm>
            <a:off x="611560" y="5479024"/>
            <a:ext cx="6013404" cy="923330"/>
          </a:xfrm>
          <a:prstGeom prst="rect">
            <a:avLst/>
          </a:prstGeom>
          <a:noFill/>
        </p:spPr>
        <p:txBody>
          <a:bodyPr wrap="square">
            <a:spAutoFit/>
          </a:bodyPr>
          <a:lstStyle/>
          <a:p>
            <a:r>
              <a:rPr lang="en-GB" dirty="0"/>
              <a:t>A basic model of the tourism system, adapted from Gunn, 1994; Leiper, 1979; Mill &amp; Morrison, 1998; Van Mai &amp; Bosch, 2009; </a:t>
            </a:r>
            <a:r>
              <a:rPr lang="en-GB" dirty="0" err="1"/>
              <a:t>Weichard</a:t>
            </a:r>
            <a:r>
              <a:rPr lang="en-GB" dirty="0"/>
              <a:t>, 1992.</a:t>
            </a:r>
            <a:endParaRPr lang="en-AU" dirty="0"/>
          </a:p>
        </p:txBody>
      </p:sp>
    </p:spTree>
    <p:extLst>
      <p:ext uri="{BB962C8B-B14F-4D97-AF65-F5344CB8AC3E}">
        <p14:creationId xmlns:p14="http://schemas.microsoft.com/office/powerpoint/2010/main" val="3532741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9768D-13B7-4FE8-88F8-110BFFF9D999}"/>
              </a:ext>
            </a:extLst>
          </p:cNvPr>
          <p:cNvSpPr>
            <a:spLocks noGrp="1"/>
          </p:cNvSpPr>
          <p:nvPr>
            <p:ph type="title"/>
          </p:nvPr>
        </p:nvSpPr>
        <p:spPr>
          <a:xfrm>
            <a:off x="323531" y="963877"/>
            <a:ext cx="2946991" cy="4930246"/>
          </a:xfrm>
        </p:spPr>
        <p:txBody>
          <a:bodyPr>
            <a:normAutofit/>
          </a:bodyPr>
          <a:lstStyle/>
          <a:p>
            <a:pPr algn="r"/>
            <a:r>
              <a:rPr lang="en-AU" dirty="0">
                <a:solidFill>
                  <a:schemeClr val="accent1"/>
                </a:solidFill>
              </a:rPr>
              <a:t>Sustainable tourism as a wicked problem?</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752BA0-AC2B-472E-AF2E-FE1AB98FF86E}"/>
              </a:ext>
            </a:extLst>
          </p:cNvPr>
          <p:cNvSpPr>
            <a:spLocks noGrp="1"/>
          </p:cNvSpPr>
          <p:nvPr>
            <p:ph idx="1"/>
          </p:nvPr>
        </p:nvSpPr>
        <p:spPr>
          <a:xfrm>
            <a:off x="3732023" y="963877"/>
            <a:ext cx="5088446" cy="4930246"/>
          </a:xfrm>
        </p:spPr>
        <p:txBody>
          <a:bodyPr anchor="t">
            <a:normAutofit/>
          </a:bodyPr>
          <a:lstStyle/>
          <a:p>
            <a:pPr marL="0" indent="0">
              <a:lnSpc>
                <a:spcPct val="90000"/>
              </a:lnSpc>
              <a:buNone/>
            </a:pPr>
            <a:r>
              <a:rPr lang="en-AU" sz="1900" dirty="0"/>
              <a:t>One outcome of looking at tourism systems and sustainability is that they start to look like wicked problems. </a:t>
            </a:r>
          </a:p>
        </p:txBody>
      </p:sp>
      <p:pic>
        <p:nvPicPr>
          <p:cNvPr id="5" name="Picture 4">
            <a:extLst>
              <a:ext uri="{FF2B5EF4-FFF2-40B4-BE49-F238E27FC236}">
                <a16:creationId xmlns:a16="http://schemas.microsoft.com/office/drawing/2014/main" id="{14F448CC-DDBB-F653-6EDE-401C26D1BF80}"/>
              </a:ext>
            </a:extLst>
          </p:cNvPr>
          <p:cNvPicPr>
            <a:picLocks noChangeAspect="1"/>
          </p:cNvPicPr>
          <p:nvPr/>
        </p:nvPicPr>
        <p:blipFill>
          <a:blip r:embed="rId2"/>
          <a:stretch>
            <a:fillRect/>
          </a:stretch>
        </p:blipFill>
        <p:spPr>
          <a:xfrm>
            <a:off x="3851920" y="1916832"/>
            <a:ext cx="4486308" cy="4143405"/>
          </a:xfrm>
          <a:prstGeom prst="rect">
            <a:avLst/>
          </a:prstGeom>
        </p:spPr>
      </p:pic>
    </p:spTree>
    <p:extLst>
      <p:ext uri="{BB962C8B-B14F-4D97-AF65-F5344CB8AC3E}">
        <p14:creationId xmlns:p14="http://schemas.microsoft.com/office/powerpoint/2010/main" val="1893863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AU" sz="3500" b="1" dirty="0">
                <a:solidFill>
                  <a:srgbClr val="FFFFFF"/>
                </a:solidFill>
              </a:rPr>
              <a:t>Some things to think about</a:t>
            </a:r>
          </a:p>
        </p:txBody>
      </p:sp>
      <p:sp>
        <p:nvSpPr>
          <p:cNvPr id="3" name="Content Placeholder 2"/>
          <p:cNvSpPr>
            <a:spLocks noGrp="1"/>
          </p:cNvSpPr>
          <p:nvPr>
            <p:ph idx="1"/>
          </p:nvPr>
        </p:nvSpPr>
        <p:spPr>
          <a:xfrm>
            <a:off x="755576" y="2924944"/>
            <a:ext cx="7848872" cy="2693976"/>
          </a:xfrm>
        </p:spPr>
        <p:txBody>
          <a:bodyPr>
            <a:noAutofit/>
          </a:bodyPr>
          <a:lstStyle/>
          <a:p>
            <a:pPr>
              <a:lnSpc>
                <a:spcPct val="90000"/>
              </a:lnSpc>
            </a:pPr>
            <a:r>
              <a:rPr lang="en-AU" sz="1800" i="1" dirty="0">
                <a:solidFill>
                  <a:srgbClr val="000000"/>
                </a:solidFill>
              </a:rPr>
              <a:t>What does non-linear mean for the word “management”?</a:t>
            </a:r>
          </a:p>
          <a:p>
            <a:pPr>
              <a:lnSpc>
                <a:spcPct val="90000"/>
              </a:lnSpc>
            </a:pPr>
            <a:r>
              <a:rPr lang="en-AU" sz="1800" i="1" dirty="0">
                <a:solidFill>
                  <a:srgbClr val="000000"/>
                </a:solidFill>
              </a:rPr>
              <a:t>What about the tragedy of the commons in tourism… are most attractions private or public? </a:t>
            </a:r>
          </a:p>
          <a:p>
            <a:pPr>
              <a:lnSpc>
                <a:spcPct val="90000"/>
              </a:lnSpc>
            </a:pPr>
            <a:r>
              <a:rPr lang="en-AU" sz="1800" i="1" dirty="0">
                <a:solidFill>
                  <a:srgbClr val="000000"/>
                </a:solidFill>
              </a:rPr>
              <a:t>What types of interventions are most commonly used, from Meadows’ list? </a:t>
            </a:r>
          </a:p>
          <a:p>
            <a:pPr>
              <a:lnSpc>
                <a:spcPct val="90000"/>
              </a:lnSpc>
            </a:pPr>
            <a:r>
              <a:rPr lang="en-AU" sz="1800" i="1" dirty="0">
                <a:solidFill>
                  <a:srgbClr val="000000"/>
                </a:solidFill>
              </a:rPr>
              <a:t>What do the characteristics of a wicked problem tell us about the role of experts, the idea of generalisability, and the scale at which sustainability solutions are best implemented? </a:t>
            </a:r>
          </a:p>
          <a:p>
            <a:pPr>
              <a:lnSpc>
                <a:spcPct val="90000"/>
              </a:lnSpc>
            </a:pPr>
            <a:endParaRPr lang="en-AU" sz="1800" i="1" dirty="0">
              <a:solidFill>
                <a:srgbClr val="000000"/>
              </a:solidFill>
            </a:endParaRPr>
          </a:p>
        </p:txBody>
      </p:sp>
    </p:spTree>
    <p:extLst>
      <p:ext uri="{BB962C8B-B14F-4D97-AF65-F5344CB8AC3E}">
        <p14:creationId xmlns:p14="http://schemas.microsoft.com/office/powerpoint/2010/main" val="65246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8040E-827A-8408-06EA-43E428296FFC}"/>
              </a:ext>
            </a:extLst>
          </p:cNvPr>
          <p:cNvSpPr>
            <a:spLocks noGrp="1"/>
          </p:cNvSpPr>
          <p:nvPr>
            <p:ph type="title"/>
          </p:nvPr>
        </p:nvSpPr>
        <p:spPr>
          <a:xfrm>
            <a:off x="539552" y="2636912"/>
            <a:ext cx="8229600" cy="990600"/>
          </a:xfrm>
        </p:spPr>
        <p:txBody>
          <a:bodyPr>
            <a:noAutofit/>
          </a:bodyPr>
          <a:lstStyle/>
          <a:p>
            <a:r>
              <a:rPr lang="en-AU" sz="6000" dirty="0">
                <a:solidFill>
                  <a:schemeClr val="accent1">
                    <a:lumMod val="75000"/>
                  </a:schemeClr>
                </a:solidFill>
              </a:rPr>
              <a:t>If sustainable tourism is about relationships it makes sense to think about it in terms of systems </a:t>
            </a:r>
          </a:p>
        </p:txBody>
      </p:sp>
    </p:spTree>
    <p:extLst>
      <p:ext uri="{BB962C8B-B14F-4D97-AF65-F5344CB8AC3E}">
        <p14:creationId xmlns:p14="http://schemas.microsoft.com/office/powerpoint/2010/main" val="1779041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1C52-284D-74E8-FD08-34B67E6EE04C}"/>
              </a:ext>
            </a:extLst>
          </p:cNvPr>
          <p:cNvSpPr>
            <a:spLocks noGrp="1"/>
          </p:cNvSpPr>
          <p:nvPr>
            <p:ph type="title"/>
          </p:nvPr>
        </p:nvSpPr>
        <p:spPr/>
        <p:txBody>
          <a:bodyPr/>
          <a:lstStyle/>
          <a:p>
            <a:r>
              <a:rPr lang="en-AU" dirty="0"/>
              <a:t>Next up… </a:t>
            </a:r>
          </a:p>
        </p:txBody>
      </p:sp>
      <p:sp>
        <p:nvSpPr>
          <p:cNvPr id="3" name="Content Placeholder 2">
            <a:extLst>
              <a:ext uri="{FF2B5EF4-FFF2-40B4-BE49-F238E27FC236}">
                <a16:creationId xmlns:a16="http://schemas.microsoft.com/office/drawing/2014/main" id="{209B2C6F-D724-52F6-8798-97AC7B1155E4}"/>
              </a:ext>
            </a:extLst>
          </p:cNvPr>
          <p:cNvSpPr>
            <a:spLocks noGrp="1"/>
          </p:cNvSpPr>
          <p:nvPr>
            <p:ph idx="1"/>
          </p:nvPr>
        </p:nvSpPr>
        <p:spPr/>
        <p:txBody>
          <a:bodyPr/>
          <a:lstStyle/>
          <a:p>
            <a:r>
              <a:rPr lang="en-AU" dirty="0"/>
              <a:t>Challenges to sustainability in tourism </a:t>
            </a:r>
          </a:p>
        </p:txBody>
      </p:sp>
    </p:spTree>
    <p:extLst>
      <p:ext uri="{BB962C8B-B14F-4D97-AF65-F5344CB8AC3E}">
        <p14:creationId xmlns:p14="http://schemas.microsoft.com/office/powerpoint/2010/main" val="54440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0CDE166-A9F5-4D85-A1A4-7EC642D64643}"/>
              </a:ext>
            </a:extLst>
          </p:cNvPr>
          <p:cNvSpPr>
            <a:spLocks noGrp="1"/>
          </p:cNvSpPr>
          <p:nvPr>
            <p:ph type="title"/>
          </p:nvPr>
        </p:nvSpPr>
        <p:spPr>
          <a:xfrm>
            <a:off x="2158527" y="2413472"/>
            <a:ext cx="4578895" cy="2031055"/>
          </a:xfrm>
        </p:spPr>
        <p:txBody>
          <a:bodyPr vert="horz" lIns="91440" tIns="45720" rIns="91440" bIns="45720" rtlCol="0" anchor="b">
            <a:normAutofit/>
          </a:bodyPr>
          <a:lstStyle/>
          <a:p>
            <a:pPr algn="ctr">
              <a:lnSpc>
                <a:spcPct val="90000"/>
              </a:lnSpc>
            </a:pPr>
            <a:r>
              <a:rPr lang="en-US" sz="6000" kern="1200" dirty="0">
                <a:solidFill>
                  <a:srgbClr val="FFFFFF"/>
                </a:solidFill>
                <a:latin typeface="+mj-lt"/>
                <a:ea typeface="+mj-ea"/>
                <a:cs typeface="+mj-cs"/>
              </a:rPr>
              <a:t>Systems thinking </a:t>
            </a:r>
          </a:p>
        </p:txBody>
      </p:sp>
    </p:spTree>
    <p:extLst>
      <p:ext uri="{BB962C8B-B14F-4D97-AF65-F5344CB8AC3E}">
        <p14:creationId xmlns:p14="http://schemas.microsoft.com/office/powerpoint/2010/main" val="143987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C27A-B5AC-F753-37AE-58BB3BF530A2}"/>
              </a:ext>
            </a:extLst>
          </p:cNvPr>
          <p:cNvSpPr>
            <a:spLocks noGrp="1"/>
          </p:cNvSpPr>
          <p:nvPr>
            <p:ph type="ctrTitle"/>
          </p:nvPr>
        </p:nvSpPr>
        <p:spPr/>
        <p:txBody>
          <a:bodyPr/>
          <a:lstStyle/>
          <a:p>
            <a:r>
              <a:rPr lang="en-AU" dirty="0"/>
              <a:t>Loopy thinking!</a:t>
            </a:r>
          </a:p>
        </p:txBody>
      </p:sp>
      <p:sp>
        <p:nvSpPr>
          <p:cNvPr id="3" name="Subtitle 2">
            <a:extLst>
              <a:ext uri="{FF2B5EF4-FFF2-40B4-BE49-F238E27FC236}">
                <a16:creationId xmlns:a16="http://schemas.microsoft.com/office/drawing/2014/main" id="{DA83BA8E-064C-68FB-087F-FD4D04C77CEB}"/>
              </a:ext>
            </a:extLst>
          </p:cNvPr>
          <p:cNvSpPr>
            <a:spLocks noGrp="1"/>
          </p:cNvSpPr>
          <p:nvPr>
            <p:ph type="subTitle" idx="1"/>
          </p:nvPr>
        </p:nvSpPr>
        <p:spPr>
          <a:xfrm>
            <a:off x="685800" y="3789040"/>
            <a:ext cx="8062664" cy="1752600"/>
          </a:xfrm>
        </p:spPr>
        <p:txBody>
          <a:bodyPr>
            <a:normAutofit lnSpcReduction="10000"/>
          </a:bodyPr>
          <a:lstStyle/>
          <a:p>
            <a:r>
              <a:rPr lang="en-AU" dirty="0"/>
              <a:t>Not new (e.g. myths, sagas, legends, parables)</a:t>
            </a:r>
          </a:p>
          <a:p>
            <a:r>
              <a:rPr lang="en-AU" dirty="0"/>
              <a:t>Complex </a:t>
            </a:r>
            <a:r>
              <a:rPr lang="en-AU" i="1" dirty="0"/>
              <a:t>vs complicated or simple </a:t>
            </a:r>
          </a:p>
          <a:p>
            <a:r>
              <a:rPr lang="en-AU" dirty="0"/>
              <a:t>Non-linear </a:t>
            </a:r>
            <a:r>
              <a:rPr lang="en-AU" i="1" dirty="0"/>
              <a:t>vs linear (one cause -&gt; one effect)</a:t>
            </a:r>
          </a:p>
          <a:p>
            <a:r>
              <a:rPr lang="en-AU" dirty="0"/>
              <a:t>Emergent </a:t>
            </a:r>
            <a:r>
              <a:rPr lang="en-AU" i="1" dirty="0"/>
              <a:t>vs predictable, mechanistic, determined</a:t>
            </a:r>
            <a:endParaRPr lang="en-AU" dirty="0"/>
          </a:p>
        </p:txBody>
      </p:sp>
    </p:spTree>
    <p:extLst>
      <p:ext uri="{BB962C8B-B14F-4D97-AF65-F5344CB8AC3E}">
        <p14:creationId xmlns:p14="http://schemas.microsoft.com/office/powerpoint/2010/main" val="349069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8C6DB6-7C86-EABB-10CF-67BA8163B4DD}"/>
              </a:ext>
            </a:extLst>
          </p:cNvPr>
          <p:cNvSpPr>
            <a:spLocks noGrp="1"/>
          </p:cNvSpPr>
          <p:nvPr>
            <p:ph type="title"/>
          </p:nvPr>
        </p:nvSpPr>
        <p:spPr/>
        <p:txBody>
          <a:bodyPr/>
          <a:lstStyle/>
          <a:p>
            <a:r>
              <a:rPr lang="en-AU" dirty="0"/>
              <a:t>One definition </a:t>
            </a:r>
          </a:p>
        </p:txBody>
      </p:sp>
      <p:sp>
        <p:nvSpPr>
          <p:cNvPr id="5" name="Content Placeholder 4">
            <a:extLst>
              <a:ext uri="{FF2B5EF4-FFF2-40B4-BE49-F238E27FC236}">
                <a16:creationId xmlns:a16="http://schemas.microsoft.com/office/drawing/2014/main" id="{7552310A-62D7-3901-6E06-1A6AD0CCECE2}"/>
              </a:ext>
            </a:extLst>
          </p:cNvPr>
          <p:cNvSpPr>
            <a:spLocks noGrp="1"/>
          </p:cNvSpPr>
          <p:nvPr>
            <p:ph idx="1"/>
          </p:nvPr>
        </p:nvSpPr>
        <p:spPr/>
        <p:txBody>
          <a:bodyPr/>
          <a:lstStyle/>
          <a:p>
            <a:pPr marL="0" indent="0">
              <a:buNone/>
            </a:pPr>
            <a:r>
              <a:rPr lang="en-GB" dirty="0"/>
              <a:t>Donella Meadows describes systems as: </a:t>
            </a:r>
          </a:p>
          <a:p>
            <a:pPr marL="0" indent="0">
              <a:buNone/>
            </a:pPr>
            <a:r>
              <a:rPr lang="en-GB" i="1" dirty="0"/>
              <a:t>“a set of things interconnected in such a way that they produce their own pattern of behaviour over time. The system may be buffeted, constricted, triggered, or driven by outside forces. But the system’s response to these is characteristic of itself and that response is seldom simple in the real world” </a:t>
            </a:r>
          </a:p>
          <a:p>
            <a:pPr marL="0" indent="0">
              <a:buNone/>
            </a:pPr>
            <a:r>
              <a:rPr lang="en-GB" i="1" dirty="0"/>
              <a:t>				(</a:t>
            </a:r>
            <a:r>
              <a:rPr lang="en-GB" dirty="0"/>
              <a:t>Meadows, 2009, p.2)</a:t>
            </a:r>
            <a:endParaRPr lang="en-AU" dirty="0"/>
          </a:p>
        </p:txBody>
      </p:sp>
    </p:spTree>
    <p:extLst>
      <p:ext uri="{BB962C8B-B14F-4D97-AF65-F5344CB8AC3E}">
        <p14:creationId xmlns:p14="http://schemas.microsoft.com/office/powerpoint/2010/main" val="253213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E54D-DE8F-A8A8-679B-F4FA9B15A3C2}"/>
              </a:ext>
            </a:extLst>
          </p:cNvPr>
          <p:cNvSpPr>
            <a:spLocks noGrp="1"/>
          </p:cNvSpPr>
          <p:nvPr>
            <p:ph type="title"/>
          </p:nvPr>
        </p:nvSpPr>
        <p:spPr/>
        <p:txBody>
          <a:bodyPr>
            <a:normAutofit/>
          </a:bodyPr>
          <a:lstStyle/>
          <a:p>
            <a:r>
              <a:rPr lang="en-AU" dirty="0"/>
              <a:t>7 characteristics </a:t>
            </a:r>
            <a:r>
              <a:rPr lang="en-AU" sz="2000" dirty="0"/>
              <a:t>(</a:t>
            </a:r>
            <a:r>
              <a:rPr lang="en-GB" sz="2000" dirty="0" err="1"/>
              <a:t>Sterman</a:t>
            </a:r>
            <a:r>
              <a:rPr lang="en-GB" sz="2000" dirty="0"/>
              <a:t>, 2010) </a:t>
            </a:r>
            <a:endParaRPr lang="en-AU" sz="2000" dirty="0"/>
          </a:p>
        </p:txBody>
      </p:sp>
      <p:sp>
        <p:nvSpPr>
          <p:cNvPr id="3" name="Content Placeholder 2">
            <a:extLst>
              <a:ext uri="{FF2B5EF4-FFF2-40B4-BE49-F238E27FC236}">
                <a16:creationId xmlns:a16="http://schemas.microsoft.com/office/drawing/2014/main" id="{B1C4771B-EB99-45AC-47FD-ED35351F4CAA}"/>
              </a:ext>
            </a:extLst>
          </p:cNvPr>
          <p:cNvSpPr>
            <a:spLocks noGrp="1"/>
          </p:cNvSpPr>
          <p:nvPr>
            <p:ph idx="1"/>
          </p:nvPr>
        </p:nvSpPr>
        <p:spPr/>
        <p:txBody>
          <a:bodyPr/>
          <a:lstStyle/>
          <a:p>
            <a:pPr marL="457200" indent="-457200">
              <a:buFont typeface="+mj-lt"/>
              <a:buAutoNum type="arabicPeriod"/>
            </a:pPr>
            <a:r>
              <a:rPr lang="en-GB" dirty="0"/>
              <a:t>Non-linear </a:t>
            </a:r>
          </a:p>
          <a:p>
            <a:pPr marL="457200" indent="-457200">
              <a:buFont typeface="+mj-lt"/>
              <a:buAutoNum type="arabicPeriod"/>
            </a:pPr>
            <a:r>
              <a:rPr lang="en-GB" dirty="0"/>
              <a:t>Dynamic </a:t>
            </a:r>
          </a:p>
          <a:p>
            <a:pPr marL="457200" indent="-457200">
              <a:buFont typeface="+mj-lt"/>
              <a:buAutoNum type="arabicPeriod"/>
            </a:pPr>
            <a:r>
              <a:rPr lang="en-GB" dirty="0"/>
              <a:t>Tourism Systems </a:t>
            </a:r>
          </a:p>
          <a:p>
            <a:pPr marL="457200" indent="-457200">
              <a:buFont typeface="+mj-lt"/>
              <a:buAutoNum type="arabicPeriod"/>
            </a:pPr>
            <a:r>
              <a:rPr lang="en-GB" dirty="0"/>
              <a:t> Governed by feedback </a:t>
            </a:r>
          </a:p>
          <a:p>
            <a:pPr marL="457200" indent="-457200">
              <a:buFont typeface="+mj-lt"/>
              <a:buAutoNum type="arabicPeriod"/>
            </a:pPr>
            <a:r>
              <a:rPr lang="en-GB" dirty="0"/>
              <a:t>Tightly coupled  </a:t>
            </a:r>
          </a:p>
          <a:p>
            <a:pPr marL="457200" indent="-457200">
              <a:buFont typeface="+mj-lt"/>
              <a:buAutoNum type="arabicPeriod"/>
            </a:pPr>
            <a:r>
              <a:rPr lang="en-GB" dirty="0"/>
              <a:t>Self-organising  </a:t>
            </a:r>
          </a:p>
          <a:p>
            <a:pPr marL="457200" indent="-457200">
              <a:buFont typeface="+mj-lt"/>
              <a:buAutoNum type="arabicPeriod"/>
            </a:pPr>
            <a:r>
              <a:rPr lang="en-GB" dirty="0"/>
              <a:t>Adaptive  Evolving </a:t>
            </a:r>
            <a:endParaRPr lang="en-AU" dirty="0"/>
          </a:p>
        </p:txBody>
      </p:sp>
    </p:spTree>
    <p:extLst>
      <p:ext uri="{BB962C8B-B14F-4D97-AF65-F5344CB8AC3E}">
        <p14:creationId xmlns:p14="http://schemas.microsoft.com/office/powerpoint/2010/main" val="29760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3AC8-298F-5701-E4BB-8651278DE9F0}"/>
              </a:ext>
            </a:extLst>
          </p:cNvPr>
          <p:cNvSpPr>
            <a:spLocks noGrp="1"/>
          </p:cNvSpPr>
          <p:nvPr>
            <p:ph type="title"/>
          </p:nvPr>
        </p:nvSpPr>
        <p:spPr/>
        <p:txBody>
          <a:bodyPr/>
          <a:lstStyle/>
          <a:p>
            <a:r>
              <a:rPr lang="en-AU" dirty="0"/>
              <a:t>Compare complicated &amp; complex</a:t>
            </a:r>
          </a:p>
        </p:txBody>
      </p:sp>
      <p:pic>
        <p:nvPicPr>
          <p:cNvPr id="10" name="Online Media 9" title="Wintergatan - Marble Machine (music instrument using 2000 marbles)">
            <a:hlinkClick r:id="" action="ppaction://media"/>
            <a:extLst>
              <a:ext uri="{FF2B5EF4-FFF2-40B4-BE49-F238E27FC236}">
                <a16:creationId xmlns:a16="http://schemas.microsoft.com/office/drawing/2014/main" id="{0A1BFFF4-495F-8DEA-DFAF-BF5F8781B4BD}"/>
              </a:ext>
            </a:extLst>
          </p:cNvPr>
          <p:cNvPicPr>
            <a:picLocks noGrp="1" noRot="1" noChangeAspect="1"/>
          </p:cNvPicPr>
          <p:nvPr>
            <p:ph idx="1"/>
            <a:videoFile r:link="rId1"/>
          </p:nvPr>
        </p:nvPicPr>
        <p:blipFill>
          <a:blip r:embed="rId4"/>
          <a:stretch>
            <a:fillRect/>
          </a:stretch>
        </p:blipFill>
        <p:spPr>
          <a:xfrm>
            <a:off x="457200" y="1714500"/>
            <a:ext cx="4114800" cy="2324894"/>
          </a:xfrm>
          <a:prstGeom prst="rect">
            <a:avLst/>
          </a:prstGeom>
        </p:spPr>
      </p:pic>
      <p:pic>
        <p:nvPicPr>
          <p:cNvPr id="11" name="Online Media 10" title="Meghalaya. Living Root Bridges.">
            <a:hlinkClick r:id="" action="ppaction://media"/>
            <a:extLst>
              <a:ext uri="{FF2B5EF4-FFF2-40B4-BE49-F238E27FC236}">
                <a16:creationId xmlns:a16="http://schemas.microsoft.com/office/drawing/2014/main" id="{E67EE5D9-6E29-170D-6B3D-924B548CDB5F}"/>
              </a:ext>
            </a:extLst>
          </p:cNvPr>
          <p:cNvPicPr>
            <a:picLocks noRot="1" noChangeAspect="1"/>
          </p:cNvPicPr>
          <p:nvPr>
            <a:videoFile r:link="rId2"/>
          </p:nvPr>
        </p:nvPicPr>
        <p:blipFill>
          <a:blip r:embed="rId5"/>
          <a:stretch>
            <a:fillRect/>
          </a:stretch>
        </p:blipFill>
        <p:spPr>
          <a:xfrm>
            <a:off x="4716016" y="4156925"/>
            <a:ext cx="3888432" cy="2196964"/>
          </a:xfrm>
          <a:prstGeom prst="rect">
            <a:avLst/>
          </a:prstGeom>
        </p:spPr>
      </p:pic>
    </p:spTree>
    <p:extLst>
      <p:ext uri="{BB962C8B-B14F-4D97-AF65-F5344CB8AC3E}">
        <p14:creationId xmlns:p14="http://schemas.microsoft.com/office/powerpoint/2010/main" val="185398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1"/>
                </p:tgtEl>
              </p:cMediaNode>
            </p:video>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3AC8-298F-5701-E4BB-8651278DE9F0}"/>
              </a:ext>
            </a:extLst>
          </p:cNvPr>
          <p:cNvSpPr>
            <a:spLocks noGrp="1"/>
          </p:cNvSpPr>
          <p:nvPr>
            <p:ph type="title"/>
          </p:nvPr>
        </p:nvSpPr>
        <p:spPr/>
        <p:txBody>
          <a:bodyPr/>
          <a:lstStyle/>
          <a:p>
            <a:r>
              <a:rPr lang="en-AU" dirty="0"/>
              <a:t>Feedback </a:t>
            </a:r>
            <a:r>
              <a:rPr lang="en-AU" sz="3000" dirty="0"/>
              <a:t>(the loops) </a:t>
            </a:r>
            <a:r>
              <a:rPr lang="en-AU" dirty="0"/>
              <a:t>in systems </a:t>
            </a:r>
          </a:p>
        </p:txBody>
      </p:sp>
      <p:pic>
        <p:nvPicPr>
          <p:cNvPr id="6" name="Content Placeholder 5">
            <a:extLst>
              <a:ext uri="{FF2B5EF4-FFF2-40B4-BE49-F238E27FC236}">
                <a16:creationId xmlns:a16="http://schemas.microsoft.com/office/drawing/2014/main" id="{531519B7-A95C-B744-D458-78E382189843}"/>
              </a:ext>
            </a:extLst>
          </p:cNvPr>
          <p:cNvPicPr>
            <a:picLocks noGrp="1" noChangeAspect="1"/>
          </p:cNvPicPr>
          <p:nvPr>
            <p:ph idx="1"/>
          </p:nvPr>
        </p:nvPicPr>
        <p:blipFill>
          <a:blip r:embed="rId2"/>
          <a:stretch>
            <a:fillRect/>
          </a:stretch>
        </p:blipFill>
        <p:spPr>
          <a:xfrm>
            <a:off x="899592" y="2132856"/>
            <a:ext cx="7090625" cy="1017961"/>
          </a:xfrm>
        </p:spPr>
      </p:pic>
      <p:sp>
        <p:nvSpPr>
          <p:cNvPr id="7" name="TextBox 6">
            <a:extLst>
              <a:ext uri="{FF2B5EF4-FFF2-40B4-BE49-F238E27FC236}">
                <a16:creationId xmlns:a16="http://schemas.microsoft.com/office/drawing/2014/main" id="{6AF6D62B-893B-2A3D-84D6-6BE89778D8DE}"/>
              </a:ext>
            </a:extLst>
          </p:cNvPr>
          <p:cNvSpPr txBox="1"/>
          <p:nvPr/>
        </p:nvSpPr>
        <p:spPr>
          <a:xfrm>
            <a:off x="971600" y="1716459"/>
            <a:ext cx="2016224" cy="369332"/>
          </a:xfrm>
          <a:prstGeom prst="rect">
            <a:avLst/>
          </a:prstGeom>
          <a:noFill/>
        </p:spPr>
        <p:txBody>
          <a:bodyPr wrap="square" rtlCol="0">
            <a:spAutoFit/>
          </a:bodyPr>
          <a:lstStyle/>
          <a:p>
            <a:r>
              <a:rPr lang="en-AU" dirty="0"/>
              <a:t>Linear</a:t>
            </a:r>
          </a:p>
        </p:txBody>
      </p:sp>
      <p:sp>
        <p:nvSpPr>
          <p:cNvPr id="8" name="TextBox 7">
            <a:extLst>
              <a:ext uri="{FF2B5EF4-FFF2-40B4-BE49-F238E27FC236}">
                <a16:creationId xmlns:a16="http://schemas.microsoft.com/office/drawing/2014/main" id="{B4953E29-4567-CBC5-231A-F96AD58FF586}"/>
              </a:ext>
            </a:extLst>
          </p:cNvPr>
          <p:cNvSpPr txBox="1"/>
          <p:nvPr/>
        </p:nvSpPr>
        <p:spPr>
          <a:xfrm>
            <a:off x="5292080" y="1708666"/>
            <a:ext cx="2016224" cy="369332"/>
          </a:xfrm>
          <a:prstGeom prst="rect">
            <a:avLst/>
          </a:prstGeom>
          <a:noFill/>
        </p:spPr>
        <p:txBody>
          <a:bodyPr wrap="square" rtlCol="0">
            <a:spAutoFit/>
          </a:bodyPr>
          <a:lstStyle/>
          <a:p>
            <a:r>
              <a:rPr lang="en-AU" dirty="0"/>
              <a:t>Non-linear</a:t>
            </a:r>
          </a:p>
        </p:txBody>
      </p:sp>
      <p:pic>
        <p:nvPicPr>
          <p:cNvPr id="12" name="Picture 11">
            <a:extLst>
              <a:ext uri="{FF2B5EF4-FFF2-40B4-BE49-F238E27FC236}">
                <a16:creationId xmlns:a16="http://schemas.microsoft.com/office/drawing/2014/main" id="{710CF389-4BBC-29FF-921B-01A698053DD5}"/>
              </a:ext>
            </a:extLst>
          </p:cNvPr>
          <p:cNvPicPr>
            <a:picLocks noChangeAspect="1"/>
          </p:cNvPicPr>
          <p:nvPr/>
        </p:nvPicPr>
        <p:blipFill>
          <a:blip r:embed="rId3"/>
          <a:stretch>
            <a:fillRect/>
          </a:stretch>
        </p:blipFill>
        <p:spPr>
          <a:xfrm>
            <a:off x="4055953" y="3205675"/>
            <a:ext cx="4488477" cy="3337949"/>
          </a:xfrm>
          <a:prstGeom prst="rect">
            <a:avLst/>
          </a:prstGeom>
        </p:spPr>
      </p:pic>
      <p:sp>
        <p:nvSpPr>
          <p:cNvPr id="13" name="TextBox 12">
            <a:extLst>
              <a:ext uri="{FF2B5EF4-FFF2-40B4-BE49-F238E27FC236}">
                <a16:creationId xmlns:a16="http://schemas.microsoft.com/office/drawing/2014/main" id="{E6CFD03E-6F6C-63E4-4A30-51ACE6A54EF1}"/>
              </a:ext>
            </a:extLst>
          </p:cNvPr>
          <p:cNvSpPr txBox="1"/>
          <p:nvPr/>
        </p:nvSpPr>
        <p:spPr>
          <a:xfrm>
            <a:off x="971600" y="4005064"/>
            <a:ext cx="3240360" cy="2308324"/>
          </a:xfrm>
          <a:prstGeom prst="rect">
            <a:avLst/>
          </a:prstGeom>
          <a:noFill/>
        </p:spPr>
        <p:txBody>
          <a:bodyPr wrap="square" rtlCol="0">
            <a:spAutoFit/>
          </a:bodyPr>
          <a:lstStyle/>
          <a:p>
            <a:r>
              <a:rPr lang="en-AU" dirty="0"/>
              <a:t>Note that feedback loops can be balancing or reinforcing. </a:t>
            </a:r>
          </a:p>
          <a:p>
            <a:r>
              <a:rPr lang="en-AU" dirty="0"/>
              <a:t>If reinforcing, they will either make the system get “better and better” (virtuous) or “worse and worse (vicious)</a:t>
            </a:r>
          </a:p>
        </p:txBody>
      </p:sp>
    </p:spTree>
    <p:extLst>
      <p:ext uri="{BB962C8B-B14F-4D97-AF65-F5344CB8AC3E}">
        <p14:creationId xmlns:p14="http://schemas.microsoft.com/office/powerpoint/2010/main" val="41077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E1066C-4161-C8E3-803A-3851C2A9EB12}"/>
              </a:ext>
            </a:extLst>
          </p:cNvPr>
          <p:cNvPicPr>
            <a:picLocks noChangeAspect="1"/>
          </p:cNvPicPr>
          <p:nvPr/>
        </p:nvPicPr>
        <p:blipFill>
          <a:blip r:embed="rId2"/>
          <a:stretch>
            <a:fillRect/>
          </a:stretch>
        </p:blipFill>
        <p:spPr>
          <a:xfrm>
            <a:off x="1619672" y="908720"/>
            <a:ext cx="6003537" cy="5568280"/>
          </a:xfrm>
          <a:prstGeom prst="rect">
            <a:avLst/>
          </a:prstGeom>
          <a:noFill/>
        </p:spPr>
      </p:pic>
    </p:spTree>
    <p:extLst>
      <p:ext uri="{BB962C8B-B14F-4D97-AF65-F5344CB8AC3E}">
        <p14:creationId xmlns:p14="http://schemas.microsoft.com/office/powerpoint/2010/main" val="2309446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1">
      <a:majorFont>
        <a:latin typeface="Arial Rounded MT Bold"/>
        <a:ea typeface=""/>
        <a:cs typeface=""/>
      </a:majorFont>
      <a:minorFont>
        <a:latin typeface="Arial Rounded MT Bold"/>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daa4be3-f650-4692-881a-64ae220cbceb}" enabled="1" method="Standard" siteId="{5a7cc8ab-a4dc-4f9b-bf60-66714049ad62}" contentBits="0" removed="0"/>
</clbl:labelList>
</file>

<file path=docProps/app.xml><?xml version="1.0" encoding="utf-8"?>
<Properties xmlns="http://schemas.openxmlformats.org/officeDocument/2006/extended-properties" xmlns:vt="http://schemas.openxmlformats.org/officeDocument/2006/docPropsVTypes">
  <TotalTime>130</TotalTime>
  <Words>1006</Words>
  <Application>Microsoft Office PowerPoint</Application>
  <PresentationFormat>On-screen Show (4:3)</PresentationFormat>
  <Paragraphs>83</Paragraphs>
  <Slides>20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Rounded MT Bold</vt:lpstr>
      <vt:lpstr>Calibri</vt:lpstr>
      <vt:lpstr>Open Sans</vt:lpstr>
      <vt:lpstr>Default Theme</vt:lpstr>
      <vt:lpstr>Systems thinking &amp; Tourism </vt:lpstr>
      <vt:lpstr>If sustainable tourism is about relationships it makes sense to think about it in terms of systems </vt:lpstr>
      <vt:lpstr>Systems thinking </vt:lpstr>
      <vt:lpstr>Loopy thinking!</vt:lpstr>
      <vt:lpstr>One definition </vt:lpstr>
      <vt:lpstr>7 characteristics (Sterman, 2010) </vt:lpstr>
      <vt:lpstr>Compare complicated &amp; complex</vt:lpstr>
      <vt:lpstr>Feedback (the loops) in systems </vt:lpstr>
      <vt:lpstr>PowerPoint Presentation</vt:lpstr>
      <vt:lpstr>Meadows’ intervention points </vt:lpstr>
      <vt:lpstr>Four types of intervention </vt:lpstr>
      <vt:lpstr>PowerPoint Presentation</vt:lpstr>
      <vt:lpstr>When systems don’t play nice…</vt:lpstr>
      <vt:lpstr>Types of archetypes </vt:lpstr>
      <vt:lpstr>One notable archetype – Tragedy of the Commons </vt:lpstr>
      <vt:lpstr>PowerPoint Presentation</vt:lpstr>
      <vt:lpstr>PowerPoint Presentation</vt:lpstr>
      <vt:lpstr>Sustainable tourism as a wicked problem?</vt:lpstr>
      <vt:lpstr>Some things to think about</vt:lpstr>
      <vt:lpstr>Next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Sustainable tourism</dc:title>
  <dc:creator>Alexandra Coghlan</dc:creator>
  <cp:lastModifiedBy>Sally North</cp:lastModifiedBy>
  <cp:revision>6</cp:revision>
  <dcterms:created xsi:type="dcterms:W3CDTF">2019-08-20T03:41:53Z</dcterms:created>
  <dcterms:modified xsi:type="dcterms:W3CDTF">2023-08-03T12:24:59Z</dcterms:modified>
</cp:coreProperties>
</file>